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2" r:id="rId2"/>
    <p:sldId id="257" r:id="rId3"/>
    <p:sldId id="294" r:id="rId4"/>
    <p:sldId id="259" r:id="rId5"/>
    <p:sldId id="260" r:id="rId6"/>
    <p:sldId id="261" r:id="rId7"/>
    <p:sldId id="262" r:id="rId8"/>
    <p:sldId id="263" r:id="rId9"/>
    <p:sldId id="296" r:id="rId10"/>
    <p:sldId id="292" r:id="rId11"/>
    <p:sldId id="266" r:id="rId12"/>
    <p:sldId id="297" r:id="rId13"/>
    <p:sldId id="265" r:id="rId14"/>
    <p:sldId id="275" r:id="rId15"/>
    <p:sldId id="274" r:id="rId16"/>
    <p:sldId id="279" r:id="rId17"/>
    <p:sldId id="286" r:id="rId18"/>
    <p:sldId id="282" r:id="rId19"/>
    <p:sldId id="288" r:id="rId20"/>
    <p:sldId id="284" r:id="rId21"/>
    <p:sldId id="281" r:id="rId22"/>
    <p:sldId id="290" r:id="rId23"/>
    <p:sldId id="287" r:id="rId24"/>
    <p:sldId id="280" r:id="rId25"/>
    <p:sldId id="268" r:id="rId26"/>
    <p:sldId id="269" r:id="rId27"/>
    <p:sldId id="283" r:id="rId28"/>
    <p:sldId id="277" r:id="rId29"/>
    <p:sldId id="276" r:id="rId30"/>
    <p:sldId id="278" r:id="rId31"/>
    <p:sldId id="285" r:id="rId32"/>
    <p:sldId id="270" r:id="rId33"/>
    <p:sldId id="289" r:id="rId34"/>
    <p:sldId id="273"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52" autoAdjust="0"/>
    <p:restoredTop sz="83567" autoAdjust="0"/>
  </p:normalViewPr>
  <p:slideViewPr>
    <p:cSldViewPr snapToGrid="0">
      <p:cViewPr varScale="1">
        <p:scale>
          <a:sx n="98" d="100"/>
          <a:sy n="98" d="100"/>
        </p:scale>
        <p:origin x="54"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E9F66-9E6E-4966-8A98-686E568B795F}" type="datetimeFigureOut">
              <a:rPr lang="zh-CN" altLang="en-US" smtClean="0"/>
              <a:t>2020/4/28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F3130-E94D-4450-8E93-F74749D03932}" type="slidenum">
              <a:rPr lang="zh-CN" altLang="en-US" smtClean="0"/>
              <a:t>‹#›</a:t>
            </a:fld>
            <a:endParaRPr lang="zh-CN" altLang="en-US"/>
          </a:p>
        </p:txBody>
      </p:sp>
    </p:spTree>
    <p:extLst>
      <p:ext uri="{BB962C8B-B14F-4D97-AF65-F5344CB8AC3E}">
        <p14:creationId xmlns:p14="http://schemas.microsoft.com/office/powerpoint/2010/main" val="501972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Washout_filt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10</a:t>
            </a:fld>
            <a:endParaRPr lang="zh-CN" altLang="en-US"/>
          </a:p>
        </p:txBody>
      </p:sp>
    </p:spTree>
    <p:extLst>
      <p:ext uri="{BB962C8B-B14F-4D97-AF65-F5344CB8AC3E}">
        <p14:creationId xmlns:p14="http://schemas.microsoft.com/office/powerpoint/2010/main" val="2203338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this part the linearized system including the input and PID are totally discretized. We can see the slight difference between discrete and continuous while the step time is so small and the magnitude of the input is large enough.</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26</a:t>
            </a:fld>
            <a:endParaRPr lang="zh-CN" altLang="en-US"/>
          </a:p>
        </p:txBody>
      </p:sp>
    </p:spTree>
    <p:extLst>
      <p:ext uri="{BB962C8B-B14F-4D97-AF65-F5344CB8AC3E}">
        <p14:creationId xmlns:p14="http://schemas.microsoft.com/office/powerpoint/2010/main" val="114996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Data in ANSYS need to</a:t>
            </a:r>
            <a:r>
              <a:rPr lang="zh-CN" altLang="en-US" dirty="0"/>
              <a:t> </a:t>
            </a:r>
            <a:r>
              <a:rPr lang="en-US" altLang="zh-CN" dirty="0"/>
              <a:t>be</a:t>
            </a:r>
            <a:r>
              <a:rPr lang="zh-CN" altLang="en-US" dirty="0"/>
              <a:t> </a:t>
            </a:r>
            <a:r>
              <a:rPr lang="en-US" altLang="zh-CN" dirty="0"/>
              <a:t>deductive by the area of wings.</a:t>
            </a:r>
            <a:r>
              <a:rPr lang="zh-CN" altLang="en-US" dirty="0"/>
              <a:t> </a:t>
            </a:r>
            <a:r>
              <a:rPr lang="en-US" altLang="zh-CN" dirty="0"/>
              <a:t>We</a:t>
            </a:r>
            <a:r>
              <a:rPr lang="zh-CN" altLang="en-US" dirty="0"/>
              <a:t> </a:t>
            </a:r>
            <a:r>
              <a:rPr lang="en-US" altLang="zh-CN" dirty="0"/>
              <a:t>could</a:t>
            </a:r>
            <a:r>
              <a:rPr lang="zh-CN" altLang="en-US" dirty="0"/>
              <a:t> </a:t>
            </a:r>
            <a:r>
              <a:rPr lang="en-US" altLang="zh-CN" dirty="0"/>
              <a:t>see the slightly different between ANSYS and XFLR5 model. Also we should know that the sonic flying air </a:t>
            </a:r>
            <a:r>
              <a:rPr lang="en-US" altLang="zh-CN" dirty="0" err="1"/>
              <a:t>turbence</a:t>
            </a:r>
            <a:r>
              <a:rPr lang="en-US" altLang="zh-CN" dirty="0"/>
              <a:t> could be so unstable. The result may not be so reliable.</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30</a:t>
            </a:fld>
            <a:endParaRPr lang="zh-CN" altLang="en-US"/>
          </a:p>
        </p:txBody>
      </p:sp>
    </p:spTree>
    <p:extLst>
      <p:ext uri="{BB962C8B-B14F-4D97-AF65-F5344CB8AC3E}">
        <p14:creationId xmlns:p14="http://schemas.microsoft.com/office/powerpoint/2010/main" val="2544662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32</a:t>
            </a:fld>
            <a:endParaRPr lang="zh-CN" altLang="en-US"/>
          </a:p>
        </p:txBody>
      </p:sp>
    </p:spTree>
    <p:extLst>
      <p:ext uri="{BB962C8B-B14F-4D97-AF65-F5344CB8AC3E}">
        <p14:creationId xmlns:p14="http://schemas.microsoft.com/office/powerpoint/2010/main" val="318495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11</a:t>
            </a:fld>
            <a:endParaRPr lang="zh-CN" altLang="en-US"/>
          </a:p>
        </p:txBody>
      </p:sp>
    </p:spTree>
    <p:extLst>
      <p:ext uri="{BB962C8B-B14F-4D97-AF65-F5344CB8AC3E}">
        <p14:creationId xmlns:p14="http://schemas.microsoft.com/office/powerpoint/2010/main" val="1797157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14</a:t>
            </a:fld>
            <a:endParaRPr lang="zh-CN" altLang="en-US"/>
          </a:p>
        </p:txBody>
      </p:sp>
    </p:spTree>
    <p:extLst>
      <p:ext uri="{BB962C8B-B14F-4D97-AF65-F5344CB8AC3E}">
        <p14:creationId xmlns:p14="http://schemas.microsoft.com/office/powerpoint/2010/main" val="351092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16</a:t>
            </a:fld>
            <a:endParaRPr lang="zh-CN" altLang="en-US"/>
          </a:p>
        </p:txBody>
      </p:sp>
    </p:spTree>
    <p:extLst>
      <p:ext uri="{BB962C8B-B14F-4D97-AF65-F5344CB8AC3E}">
        <p14:creationId xmlns:p14="http://schemas.microsoft.com/office/powerpoint/2010/main" val="3461521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‘Linear Control Design’ in Simulink</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18</a:t>
            </a:fld>
            <a:endParaRPr lang="zh-CN" altLang="en-US"/>
          </a:p>
        </p:txBody>
      </p:sp>
    </p:spTree>
    <p:extLst>
      <p:ext uri="{BB962C8B-B14F-4D97-AF65-F5344CB8AC3E}">
        <p14:creationId xmlns:p14="http://schemas.microsoft.com/office/powerpoint/2010/main" val="1543614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PID design in the Nonlinear system rotational Kinematics works like a damper to reduce the system damping</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19</a:t>
            </a:fld>
            <a:endParaRPr lang="zh-CN" altLang="en-US"/>
          </a:p>
        </p:txBody>
      </p:sp>
    </p:spTree>
    <p:extLst>
      <p:ext uri="{BB962C8B-B14F-4D97-AF65-F5344CB8AC3E}">
        <p14:creationId xmlns:p14="http://schemas.microsoft.com/office/powerpoint/2010/main" val="1605622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From the Eigenvalue we could settle the following modes </a:t>
            </a:r>
          </a:p>
          <a:p>
            <a:r>
              <a:rPr lang="en-US" altLang="zh-CN" sz="1200" b="0" i="0" kern="1200" dirty="0">
                <a:solidFill>
                  <a:schemeClr val="tx1"/>
                </a:solidFill>
                <a:effectLst/>
                <a:latin typeface="+mn-lt"/>
                <a:ea typeface="+mn-ea"/>
                <a:cs typeface="+mn-cs"/>
              </a:rPr>
              <a:t>The oscillatory mode for example the </a:t>
            </a:r>
            <a:r>
              <a:rPr lang="en-US" altLang="zh-CN" sz="1200" b="0" i="0" kern="1200" dirty="0" err="1">
                <a:solidFill>
                  <a:schemeClr val="tx1"/>
                </a:solidFill>
                <a:effectLst/>
                <a:latin typeface="+mn-lt"/>
                <a:ea typeface="+mn-ea"/>
                <a:cs typeface="+mn-cs"/>
              </a:rPr>
              <a:t>dutch</a:t>
            </a:r>
            <a:r>
              <a:rPr lang="en-US" altLang="zh-CN" sz="1200" b="0" i="0" kern="1200" dirty="0">
                <a:solidFill>
                  <a:schemeClr val="tx1"/>
                </a:solidFill>
                <a:effectLst/>
                <a:latin typeface="+mn-lt"/>
                <a:ea typeface="+mn-ea"/>
                <a:cs typeface="+mn-cs"/>
              </a:rPr>
              <a:t> roll mode</a:t>
            </a:r>
          </a:p>
          <a:p>
            <a:r>
              <a:rPr lang="en-US" altLang="zh-CN" sz="1200" b="0" i="0" kern="1200" dirty="0">
                <a:solidFill>
                  <a:schemeClr val="tx1"/>
                </a:solidFill>
                <a:effectLst/>
                <a:latin typeface="+mn-lt"/>
                <a:ea typeface="+mn-ea"/>
                <a:cs typeface="+mn-cs"/>
              </a:rPr>
              <a:t>is a rolling and yawing motion with some side slipping which could affect the Lateral motion stability.</a:t>
            </a:r>
          </a:p>
          <a:p>
            <a:r>
              <a:rPr lang="en-US" altLang="zh-CN" sz="1200" b="0" i="0" kern="1200" dirty="0">
                <a:solidFill>
                  <a:schemeClr val="tx1"/>
                </a:solidFill>
                <a:effectLst/>
                <a:latin typeface="+mn-lt"/>
                <a:ea typeface="+mn-ea"/>
                <a:cs typeface="+mn-cs"/>
              </a:rPr>
              <a:t>Also we have Fast response roll stable and relatively slower unstable roll mode on this model. To be noticed, the washout filter has one extra  short roll mode 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model.</a:t>
            </a:r>
            <a:br>
              <a:rPr lang="en-US" altLang="zh-CN" dirty="0"/>
            </a:b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23</a:t>
            </a:fld>
            <a:endParaRPr lang="zh-CN" altLang="en-US"/>
          </a:p>
        </p:txBody>
      </p:sp>
    </p:spTree>
    <p:extLst>
      <p:ext uri="{BB962C8B-B14F-4D97-AF65-F5344CB8AC3E}">
        <p14:creationId xmlns:p14="http://schemas.microsoft.com/office/powerpoint/2010/main" val="333648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a:t>
            </a:r>
            <a:r>
              <a:rPr lang="en-US" altLang="zh-CN" dirty="0" err="1"/>
              <a:t>Eigivalue</a:t>
            </a:r>
            <a:r>
              <a:rPr lang="en-US" altLang="zh-CN" dirty="0"/>
              <a:t> distribution and R-locus, we could see that the corresponds between each other.</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24</a:t>
            </a:fld>
            <a:endParaRPr lang="zh-CN" altLang="en-US"/>
          </a:p>
        </p:txBody>
      </p:sp>
    </p:spTree>
    <p:extLst>
      <p:ext uri="{BB962C8B-B14F-4D97-AF65-F5344CB8AC3E}">
        <p14:creationId xmlns:p14="http://schemas.microsoft.com/office/powerpoint/2010/main" val="3241129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 </a:t>
            </a:r>
            <a:r>
              <a:rPr lang="en-US" altLang="zh-CN" sz="1200" b="0" i="0" u="sng" kern="1200" dirty="0">
                <a:solidFill>
                  <a:schemeClr val="tx1"/>
                </a:solidFill>
                <a:effectLst/>
                <a:latin typeface="+mn-lt"/>
                <a:ea typeface="+mn-ea"/>
                <a:cs typeface="+mn-cs"/>
                <a:hlinkClick r:id="rId3"/>
              </a:rPr>
              <a:t>washout filter</a:t>
            </a:r>
            <a:r>
              <a:rPr lang="en-US" altLang="zh-CN" sz="1200" b="0" i="0" kern="1200" dirty="0">
                <a:solidFill>
                  <a:schemeClr val="tx1"/>
                </a:solidFill>
                <a:effectLst/>
                <a:latin typeface="+mn-lt"/>
                <a:ea typeface="+mn-ea"/>
                <a:cs typeface="+mn-cs"/>
              </a:rPr>
              <a:t> simply removes any slowly-changing component of the input and preserves the fast-changing component, sometimes called "high-pass" behavior because high frequencies pass through. </a:t>
            </a:r>
            <a:r>
              <a:rPr lang="en-US" altLang="zh-CN" sz="1200" b="1" i="0" kern="1200" dirty="0">
                <a:solidFill>
                  <a:schemeClr val="tx1"/>
                </a:solidFill>
                <a:effectLst/>
                <a:latin typeface="+mn-lt"/>
                <a:ea typeface="+mn-ea"/>
                <a:cs typeface="+mn-cs"/>
              </a:rPr>
              <a:t>This is similar to (and can even be an approximation for) taking a derivative of the input: sudden changes produce a large output,</a:t>
            </a:r>
            <a:r>
              <a:rPr lang="en-US" altLang="zh-CN" sz="1200" b="0" i="0" kern="1200" dirty="0">
                <a:solidFill>
                  <a:schemeClr val="tx1"/>
                </a:solidFill>
                <a:effectLst/>
                <a:latin typeface="+mn-lt"/>
                <a:ea typeface="+mn-ea"/>
                <a:cs typeface="+mn-cs"/>
              </a:rPr>
              <a:t> slowly changing or constant values produce almost no output. Washout filters have a time-constant or cutoff frequency that determine where it draws the line between "fast" changes and "slow" changes. Most washout filters are very simple (generally first order) and, unlike many filters in signal processing, don't go to great lengths to get a sharp transition between signals that are passed and rejected.</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step response with noise shows an improvement during the initial</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transitory response. This is very important that even this little oscillation is damped out.</a:t>
            </a:r>
            <a:r>
              <a:rPr lang="en-US" altLang="zh-CN" dirty="0"/>
              <a:t> </a:t>
            </a:r>
            <a:br>
              <a:rPr lang="en-US" altLang="zh-CN" dirty="0"/>
            </a:b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25</a:t>
            </a:fld>
            <a:endParaRPr lang="zh-CN" altLang="en-US"/>
          </a:p>
        </p:txBody>
      </p:sp>
    </p:spTree>
    <p:extLst>
      <p:ext uri="{BB962C8B-B14F-4D97-AF65-F5344CB8AC3E}">
        <p14:creationId xmlns:p14="http://schemas.microsoft.com/office/powerpoint/2010/main" val="166822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4906-AC71-45D9-984D-5DF6AC73F4C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9AA0171-17F6-43E4-AFA3-F69D73B0B3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A9BFBAF-2509-4881-B4E5-E27FA2EA1859}"/>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5" name="Footer Placeholder 4">
            <a:extLst>
              <a:ext uri="{FF2B5EF4-FFF2-40B4-BE49-F238E27FC236}">
                <a16:creationId xmlns:a16="http://schemas.microsoft.com/office/drawing/2014/main" id="{55B1CB9B-48FB-4A29-A3D4-4A2FB9A4CBF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A968166-23F4-48EC-82DE-AFD786F689F1}"/>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46325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0674-9859-4FD6-918C-E98B51BEDBDB}"/>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4ED95ED-C3A8-4555-A153-7F190D328726}"/>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5759D2B-9D4C-45E8-82AB-19CF560BF97A}"/>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5" name="Footer Placeholder 4">
            <a:extLst>
              <a:ext uri="{FF2B5EF4-FFF2-40B4-BE49-F238E27FC236}">
                <a16:creationId xmlns:a16="http://schemas.microsoft.com/office/drawing/2014/main" id="{F8F7FBFD-D098-4510-934C-6E13168F87E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305CEA4-8DB3-4B7A-AD61-0892BE9D7BEA}"/>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989358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982A5-D235-439E-B8B7-3D5F7642EDF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D503206-A440-49D1-9C0B-5CAFD27C8336}"/>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10A27E1-0EA5-4BD1-9DE1-F4D2443C534E}"/>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5" name="Footer Placeholder 4">
            <a:extLst>
              <a:ext uri="{FF2B5EF4-FFF2-40B4-BE49-F238E27FC236}">
                <a16:creationId xmlns:a16="http://schemas.microsoft.com/office/drawing/2014/main" id="{131DE4D9-B5AD-4DB2-8DF2-8BC58DA3946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C9B0BED-A9ED-4DE2-BBE8-3DBF8EF1B61A}"/>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2512098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C538C-17E1-4CBB-82A7-000EB3A8010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FE113E9-F1A2-4846-9893-B338E4D85050}"/>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1ED86C9-2DBC-49BE-B412-1AD5FEA49CA0}"/>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5" name="Footer Placeholder 4">
            <a:extLst>
              <a:ext uri="{FF2B5EF4-FFF2-40B4-BE49-F238E27FC236}">
                <a16:creationId xmlns:a16="http://schemas.microsoft.com/office/drawing/2014/main" id="{C239A0A6-5C9B-44AD-8B2A-6DED53CE9F6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C1DE51C-27A7-4BAE-BA0D-D36209AE664C}"/>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3716733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D004-BAAA-404A-8792-55FBE356857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ED7B372-0E01-4272-A5F3-AB79B7BBF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FDDFA74-3417-4A24-9BFD-50FB9E932CAD}"/>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5" name="Footer Placeholder 4">
            <a:extLst>
              <a:ext uri="{FF2B5EF4-FFF2-40B4-BE49-F238E27FC236}">
                <a16:creationId xmlns:a16="http://schemas.microsoft.com/office/drawing/2014/main" id="{4898FA97-B431-4715-ABE0-B4CF1B1C1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5ECFD35-0318-4756-8013-C7071D983725}"/>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235217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392B-C47C-4DAC-8D70-5CA17F23C9D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9B3F5A6-09A6-4FA0-B6E4-E760189AC72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EEEDB719-CC43-4A63-B8E6-E9770DF95DF6}"/>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D25FC4D-31FF-4543-8AE8-856C26DFAC09}"/>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6" name="Footer Placeholder 5">
            <a:extLst>
              <a:ext uri="{FF2B5EF4-FFF2-40B4-BE49-F238E27FC236}">
                <a16:creationId xmlns:a16="http://schemas.microsoft.com/office/drawing/2014/main" id="{67DBEBB4-E874-4EE1-8120-D1B20B9867A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66F6D72-859C-4C65-8CD8-FF250AA5C6BA}"/>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3551823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B49-C1E5-4649-B1C4-F7F5F6F8D60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94C2E20-5905-4975-85DA-B650A622FA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8608B847-BC15-454E-947F-6CDF46DB1FA5}"/>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9185253D-778B-4932-BA7E-E67F49855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56CAFF9B-5869-45EA-BABD-ED7830AF39BD}"/>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543A91F6-C646-4252-B333-E5A6E895E56B}"/>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8" name="Footer Placeholder 7">
            <a:extLst>
              <a:ext uri="{FF2B5EF4-FFF2-40B4-BE49-F238E27FC236}">
                <a16:creationId xmlns:a16="http://schemas.microsoft.com/office/drawing/2014/main" id="{492BF70C-737B-4174-8014-6A6E74A535DB}"/>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9DEADE6-6261-4EF0-96AE-1E02211FE5D0}"/>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3145531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F23B-7423-44BD-A76C-28171883CBF7}"/>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219E86B9-33C3-4BFB-A8CB-DEFE49F784E7}"/>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4" name="Footer Placeholder 3">
            <a:extLst>
              <a:ext uri="{FF2B5EF4-FFF2-40B4-BE49-F238E27FC236}">
                <a16:creationId xmlns:a16="http://schemas.microsoft.com/office/drawing/2014/main" id="{2AA2DA7A-2DF1-4121-8C3A-C38B943ED765}"/>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CEA5156-7D0D-4727-9A43-B59DB90BEC1F}"/>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1936272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F1BE1F-F36F-4693-8FEE-9CB1E60C6C44}"/>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3" name="Footer Placeholder 2">
            <a:extLst>
              <a:ext uri="{FF2B5EF4-FFF2-40B4-BE49-F238E27FC236}">
                <a16:creationId xmlns:a16="http://schemas.microsoft.com/office/drawing/2014/main" id="{69FC248F-6E69-41B2-8FDC-FF979DF9A7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3CA6DE9C-1F8B-44C2-A0A3-5D14D8079B96}"/>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126907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432B-E3A0-4D01-ACEC-9854710B900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6919D63-F814-4883-8DDC-0270DE3021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4C79A5F-EF66-4369-941A-EC7CF28CD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748EA4E-EE53-476D-B9DF-2327F2125A3D}"/>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6" name="Footer Placeholder 5">
            <a:extLst>
              <a:ext uri="{FF2B5EF4-FFF2-40B4-BE49-F238E27FC236}">
                <a16:creationId xmlns:a16="http://schemas.microsoft.com/office/drawing/2014/main" id="{A0B276A9-E1E0-4FA2-9061-B50BFDE41B1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749069F-5D19-484C-A462-8890BE110287}"/>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92196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BC45-F576-49A0-9E37-C4C94A4F498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E1FB735D-4ECC-47F7-94FA-56D2149F0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C8ACCFA-7961-40A7-BC15-516B56764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37478BD-1878-4570-BC0A-15D1DFE2FEE1}"/>
              </a:ext>
            </a:extLst>
          </p:cNvPr>
          <p:cNvSpPr>
            <a:spLocks noGrp="1"/>
          </p:cNvSpPr>
          <p:nvPr>
            <p:ph type="dt" sz="half" idx="10"/>
          </p:nvPr>
        </p:nvSpPr>
        <p:spPr/>
        <p:txBody>
          <a:bodyPr/>
          <a:lstStyle/>
          <a:p>
            <a:fld id="{34FFDDE8-EC79-4240-AA06-5E1F625E3FF2}" type="datetimeFigureOut">
              <a:rPr lang="zh-CN" altLang="en-US" smtClean="0"/>
              <a:t>2020/4/28</a:t>
            </a:fld>
            <a:endParaRPr lang="zh-CN" altLang="en-US"/>
          </a:p>
        </p:txBody>
      </p:sp>
      <p:sp>
        <p:nvSpPr>
          <p:cNvPr id="6" name="Footer Placeholder 5">
            <a:extLst>
              <a:ext uri="{FF2B5EF4-FFF2-40B4-BE49-F238E27FC236}">
                <a16:creationId xmlns:a16="http://schemas.microsoft.com/office/drawing/2014/main" id="{B19D6A70-829D-4578-A8D1-495D3D3C3E6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69F56E0-EEE2-49C1-81C5-38D111E44C5D}"/>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2739815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A0A383-DC65-454D-887C-D6640932E1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5D79395-CFA6-4CEB-864C-CEE6E47260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EE5467-C92D-40D2-BD2A-A66AAD43F8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FDDE8-EC79-4240-AA06-5E1F625E3FF2}" type="datetimeFigureOut">
              <a:rPr lang="zh-CN" altLang="en-US" smtClean="0"/>
              <a:t>2020/4/28</a:t>
            </a:fld>
            <a:endParaRPr lang="zh-CN" altLang="en-US"/>
          </a:p>
        </p:txBody>
      </p:sp>
      <p:sp>
        <p:nvSpPr>
          <p:cNvPr id="5" name="Footer Placeholder 4">
            <a:extLst>
              <a:ext uri="{FF2B5EF4-FFF2-40B4-BE49-F238E27FC236}">
                <a16:creationId xmlns:a16="http://schemas.microsoft.com/office/drawing/2014/main" id="{C2374BD3-7AC1-432B-8401-3369DC1D7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5FEC0F1E-A7E1-4601-97D8-4537A0062C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2116104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xiTEh3dW9o"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0.svg"/><Relationship Id="rId4" Type="http://schemas.openxmlformats.org/officeDocument/2006/relationships/image" Target="../media/image42.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2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3.svg"/></Relationships>
</file>

<file path=ppt/slides/_rels/slide2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60.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5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52.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53.sv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4.svg"/></Relationships>
</file>

<file path=ppt/slides/_rels/slide28.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92.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hyperlink" Target="../Documents/AME532/Project%20Report/Non-linear%20Dynamics%20Simulation%20Top%20Level.pdf"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93.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8.sv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8.svg"/><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103.png"/><Relationship Id="rId7" Type="http://schemas.openxmlformats.org/officeDocument/2006/relationships/image" Target="../media/image9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08.png"/><Relationship Id="rId4" Type="http://schemas.openxmlformats.org/officeDocument/2006/relationships/image" Target="../media/image104.png"/><Relationship Id="rId9"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slideLayout" Target="../slideLayouts/slideLayout7.xml"/><Relationship Id="rId7" Type="http://schemas.openxmlformats.org/officeDocument/2006/relationships/image" Target="../media/image110.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98.svg"/><Relationship Id="rId10" Type="http://schemas.openxmlformats.org/officeDocument/2006/relationships/image" Target="../media/image113.png"/><Relationship Id="rId4" Type="http://schemas.openxmlformats.org/officeDocument/2006/relationships/image" Target="../media/image97.png"/><Relationship Id="rId9"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aavscQ1y04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B9437D-56F4-47DB-9EAE-1ECF7553CF2F}"/>
              </a:ext>
            </a:extLst>
          </p:cNvPr>
          <p:cNvSpPr/>
          <p:nvPr/>
        </p:nvSpPr>
        <p:spPr>
          <a:xfrm>
            <a:off x="298089" y="1224311"/>
            <a:ext cx="11595822" cy="5816977"/>
          </a:xfrm>
          <a:prstGeom prst="rect">
            <a:avLst/>
          </a:prstGeom>
          <a:noFill/>
        </p:spPr>
        <p:txBody>
          <a:bodyPr wrap="square" lIns="91440" tIns="45720" rIns="91440" bIns="45720">
            <a:spAutoFit/>
          </a:bodyPr>
          <a:lstStyle/>
          <a:p>
            <a:pPr algn="ctr"/>
            <a:r>
              <a:rPr lang="it-IT" altLang="zh-CN" sz="5400" b="1" dirty="0">
                <a:ln w="0"/>
                <a:effectLst>
                  <a:outerShdw blurRad="38100" dist="19050" dir="2700000" algn="tl" rotWithShape="0">
                    <a:schemeClr val="dk1">
                      <a:alpha val="40000"/>
                    </a:schemeClr>
                  </a:outerShdw>
                </a:effectLst>
              </a:rPr>
              <a:t>AME532a Group Presentation</a:t>
            </a:r>
          </a:p>
          <a:p>
            <a:pPr algn="ctr"/>
            <a:endParaRPr lang="it-IT" altLang="zh-CN" sz="5400" dirty="0">
              <a:ln w="0"/>
              <a:effectLst>
                <a:outerShdw blurRad="38100" dist="19050" dir="2700000" algn="tl" rotWithShape="0">
                  <a:schemeClr val="dk1">
                    <a:alpha val="40000"/>
                  </a:schemeClr>
                </a:outerShdw>
              </a:effectLst>
            </a:endParaRPr>
          </a:p>
          <a:p>
            <a:pPr algn="ctr"/>
            <a:r>
              <a:rPr lang="it-IT" altLang="zh-CN" sz="4000" b="1" dirty="0">
                <a:ln w="0"/>
                <a:solidFill>
                  <a:srgbClr val="C00000"/>
                </a:solidFill>
                <a:effectLst>
                  <a:outerShdw blurRad="38100" dist="19050" dir="2700000" algn="tl" rotWithShape="0">
                    <a:schemeClr val="dk1">
                      <a:alpha val="40000"/>
                    </a:schemeClr>
                  </a:outerShdw>
                </a:effectLst>
              </a:rPr>
              <a:t>ASW28 Model Controller Design and Simulation</a:t>
            </a:r>
            <a:endParaRPr lang="it-IT" altLang="zh-CN" sz="4000" b="0" cap="none" spc="0" dirty="0">
              <a:ln w="0"/>
              <a:solidFill>
                <a:schemeClr val="tx1"/>
              </a:solidFill>
              <a:effectLst>
                <a:outerShdw blurRad="38100" dist="19050" dir="2700000" algn="tl" rotWithShape="0">
                  <a:schemeClr val="dk1">
                    <a:alpha val="40000"/>
                  </a:schemeClr>
                </a:outerShdw>
              </a:effectLst>
            </a:endParaRPr>
          </a:p>
          <a:p>
            <a:pPr algn="ctr"/>
            <a:endParaRPr lang="it-IT" altLang="zh-CN" sz="4000" dirty="0">
              <a:ln w="0"/>
              <a:effectLst>
                <a:outerShdw blurRad="38100" dist="19050" dir="2700000" algn="tl" rotWithShape="0">
                  <a:schemeClr val="dk1">
                    <a:alpha val="40000"/>
                  </a:schemeClr>
                </a:outerShdw>
              </a:effectLst>
            </a:endParaRPr>
          </a:p>
          <a:p>
            <a:pPr algn="ctr"/>
            <a:r>
              <a:rPr lang="it-IT" altLang="zh-CN" sz="3600" dirty="0">
                <a:ln w="0"/>
                <a:effectLst>
                  <a:outerShdw blurRad="38100" dist="19050" dir="2700000" algn="tl" rotWithShape="0">
                    <a:schemeClr val="dk1">
                      <a:alpha val="40000"/>
                    </a:schemeClr>
                  </a:outerShdw>
                </a:effectLst>
              </a:rPr>
              <a:t>Sen Yang()</a:t>
            </a:r>
          </a:p>
          <a:p>
            <a:pPr algn="ctr"/>
            <a:r>
              <a:rPr lang="it-IT" altLang="zh-CN" sz="3600" dirty="0">
                <a:ln w="0"/>
                <a:effectLst>
                  <a:outerShdw blurRad="38100" dist="19050" dir="2700000" algn="tl" rotWithShape="0">
                    <a:schemeClr val="dk1">
                      <a:alpha val="40000"/>
                    </a:schemeClr>
                  </a:outerShdw>
                </a:effectLst>
              </a:rPr>
              <a:t>Jiaoran Wang </a:t>
            </a:r>
            <a:r>
              <a:rPr lang="en-US" altLang="zh-CN" sz="3600" dirty="0">
                <a:ln w="0"/>
                <a:effectLst>
                  <a:outerShdw blurRad="38100" dist="19050" dir="2700000" algn="tl" rotWithShape="0">
                    <a:schemeClr val="dk1">
                      <a:alpha val="40000"/>
                    </a:schemeClr>
                  </a:outerShdw>
                </a:effectLst>
              </a:rPr>
              <a:t>(625909903)</a:t>
            </a:r>
          </a:p>
          <a:p>
            <a:pPr algn="r"/>
            <a:endParaRPr lang="en-US" altLang="zh-CN" sz="3600" dirty="0">
              <a:ln w="0"/>
              <a:effectLst>
                <a:outerShdw blurRad="38100" dist="19050" dir="2700000" algn="tl" rotWithShape="0">
                  <a:schemeClr val="dk1">
                    <a:alpha val="40000"/>
                  </a:schemeClr>
                </a:outerShdw>
              </a:effectLst>
            </a:endParaRPr>
          </a:p>
          <a:p>
            <a:pPr algn="r"/>
            <a:r>
              <a:rPr lang="en-US" altLang="zh-CN" sz="3600" dirty="0">
                <a:ln w="0"/>
                <a:effectLst>
                  <a:outerShdw blurRad="38100" dist="19050" dir="2700000" algn="tl" rotWithShape="0">
                    <a:schemeClr val="dk1">
                      <a:alpha val="40000"/>
                    </a:schemeClr>
                  </a:outerShdw>
                </a:effectLst>
              </a:rPr>
              <a:t>04/30/2020</a:t>
            </a:r>
            <a:endParaRPr lang="it-IT" altLang="zh-CN" sz="3600" dirty="0">
              <a:ln w="0"/>
              <a:effectLst>
                <a:outerShdw blurRad="38100" dist="19050" dir="2700000" algn="tl" rotWithShape="0">
                  <a:schemeClr val="dk1">
                    <a:alpha val="40000"/>
                  </a:schemeClr>
                </a:outerShdw>
              </a:effectLst>
            </a:endParaRPr>
          </a:p>
          <a:p>
            <a:pPr algn="ctr"/>
            <a:endParaRPr lang="en-US" altLang="zh-CN" sz="40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68C353B3-CD29-4769-9C14-8E1030D3DD5B}"/>
              </a:ext>
            </a:extLst>
          </p:cNvPr>
          <p:cNvPicPr>
            <a:picLocks noChangeAspect="1"/>
          </p:cNvPicPr>
          <p:nvPr/>
        </p:nvPicPr>
        <p:blipFill>
          <a:blip r:embed="rId2"/>
          <a:stretch>
            <a:fillRect/>
          </a:stretch>
        </p:blipFill>
        <p:spPr>
          <a:xfrm>
            <a:off x="93028" y="119119"/>
            <a:ext cx="3170609" cy="800996"/>
          </a:xfrm>
          <a:prstGeom prst="rect">
            <a:avLst/>
          </a:prstGeom>
        </p:spPr>
      </p:pic>
      <p:grpSp>
        <p:nvGrpSpPr>
          <p:cNvPr id="12" name="Group 11">
            <a:extLst>
              <a:ext uri="{FF2B5EF4-FFF2-40B4-BE49-F238E27FC236}">
                <a16:creationId xmlns:a16="http://schemas.microsoft.com/office/drawing/2014/main" id="{9A962EF2-E304-49D6-B977-F0BCFB25DF2B}"/>
              </a:ext>
            </a:extLst>
          </p:cNvPr>
          <p:cNvGrpSpPr/>
          <p:nvPr/>
        </p:nvGrpSpPr>
        <p:grpSpPr>
          <a:xfrm>
            <a:off x="7504132" y="5446839"/>
            <a:ext cx="4591455" cy="1267922"/>
            <a:chOff x="94338" y="5486738"/>
            <a:chExt cx="4591455" cy="1267922"/>
          </a:xfrm>
        </p:grpSpPr>
        <p:cxnSp>
          <p:nvCxnSpPr>
            <p:cNvPr id="5" name="Straight Connector 4">
              <a:extLst>
                <a:ext uri="{FF2B5EF4-FFF2-40B4-BE49-F238E27FC236}">
                  <a16:creationId xmlns:a16="http://schemas.microsoft.com/office/drawing/2014/main" id="{3E2A24BB-768D-453F-8920-99826AADECE8}"/>
                </a:ext>
              </a:extLst>
            </p:cNvPr>
            <p:cNvCxnSpPr>
              <a:cxnSpLocks/>
            </p:cNvCxnSpPr>
            <p:nvPr/>
          </p:nvCxnSpPr>
          <p:spPr>
            <a:xfrm flipH="1">
              <a:off x="94338" y="6522757"/>
              <a:ext cx="459145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AE79FB-0E0C-47A0-A1A7-04913146C5CC}"/>
                </a:ext>
              </a:extLst>
            </p:cNvPr>
            <p:cNvCxnSpPr>
              <a:cxnSpLocks/>
            </p:cNvCxnSpPr>
            <p:nvPr/>
          </p:nvCxnSpPr>
          <p:spPr>
            <a:xfrm flipH="1" flipV="1">
              <a:off x="4484117" y="5486738"/>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4602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25AE8-01FE-4C54-888E-F0F78DAF38D3}"/>
              </a:ext>
            </a:extLst>
          </p:cNvPr>
          <p:cNvPicPr>
            <a:picLocks noChangeAspect="1"/>
          </p:cNvPicPr>
          <p:nvPr/>
        </p:nvPicPr>
        <p:blipFill>
          <a:blip r:embed="rId3"/>
          <a:stretch>
            <a:fillRect/>
          </a:stretch>
        </p:blipFill>
        <p:spPr>
          <a:xfrm>
            <a:off x="2315233" y="3173337"/>
            <a:ext cx="7574004" cy="3597114"/>
          </a:xfrm>
          <a:prstGeom prst="rect">
            <a:avLst/>
          </a:prstGeom>
        </p:spPr>
      </p:pic>
      <p:sp>
        <p:nvSpPr>
          <p:cNvPr id="2" name="Title 1">
            <a:extLst>
              <a:ext uri="{FF2B5EF4-FFF2-40B4-BE49-F238E27FC236}">
                <a16:creationId xmlns:a16="http://schemas.microsoft.com/office/drawing/2014/main" id="{754C5AAC-6FBF-4C21-BA33-4D55ABD9FAC0}"/>
              </a:ext>
            </a:extLst>
          </p:cNvPr>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latin typeface="+mn-lt"/>
              </a:rPr>
              <a:t>Automatic Takeoff with LQR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653B9E-D7E8-48CE-A1F0-9F10BC6FD01C}"/>
                  </a:ext>
                </a:extLst>
              </p:cNvPr>
              <p:cNvSpPr>
                <a:spLocks noGrp="1"/>
              </p:cNvSpPr>
              <p:nvPr>
                <p:ph idx="1"/>
              </p:nvPr>
            </p:nvSpPr>
            <p:spPr>
              <a:xfrm>
                <a:off x="921490" y="1690688"/>
                <a:ext cx="10515599" cy="1918274"/>
              </a:xfrm>
            </p:spPr>
            <p:txBody>
              <a:bodyPr>
                <a:normAutofit fontScale="85000" lnSpcReduction="20000"/>
              </a:bodyPr>
              <a:lstStyle/>
              <a:p>
                <a:r>
                  <a:rPr lang="en-US" sz="2000" dirty="0"/>
                  <a:t>Assume the aircraft already starts in air at 10 m altitude with zero velocity</a:t>
                </a:r>
              </a:p>
              <a:p>
                <a:r>
                  <a:rPr lang="en-US" sz="2000" dirty="0"/>
                  <a:t>Initial State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dirty="0"/>
                  <a:t> =[Θ; U; W; Q; h] = [0; -20; 0; 0; -90]</a:t>
                </a:r>
              </a:p>
              <a:p>
                <a:r>
                  <a:rPr lang="en-US" sz="2000" dirty="0"/>
                  <a:t>Goal State: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𝑟𝑒𝑓</m:t>
                        </m:r>
                      </m:sub>
                    </m:sSub>
                  </m:oMath>
                </a14:m>
                <a:r>
                  <a:rPr lang="en-US" sz="2000" dirty="0"/>
                  <a:t> = [0; 0; 0; 0; 0] (trim condition, 20m/s at 0 degree Θ angle at 100 m altitude </a:t>
                </a:r>
                <a:r>
                  <a:rPr lang="zh-CN" altLang="en-US" sz="2000" dirty="0"/>
                  <a:t>）</a:t>
                </a:r>
                <a:endParaRPr lang="en-US" sz="2000" dirty="0"/>
              </a:p>
              <a:p>
                <a:r>
                  <a:rPr lang="en-US" sz="2000" dirty="0"/>
                  <a:t>Controller </a:t>
                </a:r>
                <a14:m>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𝑟𝑒𝑓</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endParaRPr lang="en-US" sz="2000" dirty="0"/>
              </a:p>
              <a:p>
                <a:r>
                  <a:rPr lang="en-US" sz="2000" dirty="0"/>
                  <a:t>Closed loop Equation: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m:t>
                    </m:r>
                    <m:r>
                      <a:rPr lang="en-US" sz="2000" b="0" i="1" smtClean="0">
                        <a:latin typeface="Cambria Math" panose="02040503050406030204" pitchFamily="18" charset="0"/>
                      </a:rPr>
                      <m:t>𝐴𝑥</m:t>
                    </m:r>
                    <m:r>
                      <a:rPr lang="en-US" sz="2000" b="0" i="1" smtClean="0">
                        <a:latin typeface="Cambria Math" panose="02040503050406030204" pitchFamily="18" charset="0"/>
                      </a:rPr>
                      <m:t>+</m:t>
                    </m:r>
                    <m:r>
                      <a:rPr lang="en-US" sz="2000" b="0" i="1" smtClean="0">
                        <a:latin typeface="Cambria Math" panose="02040503050406030204" pitchFamily="18" charset="0"/>
                      </a:rPr>
                      <m:t>𝐵</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𝐾</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𝑟𝑒𝑓</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𝐵𝐾</m:t>
                        </m:r>
                      </m:e>
                    </m:d>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𝐵𝐾</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𝑟𝑒𝑓</m:t>
                        </m:r>
                      </m:sub>
                    </m:sSub>
                  </m:oMath>
                </a14:m>
                <a:endParaRPr lang="en-US" sz="2000" dirty="0"/>
              </a:p>
              <a:p>
                <a:r>
                  <a:rPr lang="en-US" sz="2000" dirty="0"/>
                  <a:t>Control System Block Diagram:</a:t>
                </a:r>
              </a:p>
              <a:p>
                <a:endParaRPr lang="en-US" sz="2000" dirty="0"/>
              </a:p>
              <a:p>
                <a:pPr marL="0" indent="0">
                  <a:buNone/>
                </a:pPr>
                <a:endParaRPr lang="en-US" sz="2000" dirty="0"/>
              </a:p>
            </p:txBody>
          </p:sp>
        </mc:Choice>
        <mc:Fallback>
          <p:sp>
            <p:nvSpPr>
              <p:cNvPr id="3" name="Content Placeholder 2">
                <a:extLst>
                  <a:ext uri="{FF2B5EF4-FFF2-40B4-BE49-F238E27FC236}">
                    <a16:creationId xmlns:a16="http://schemas.microsoft.com/office/drawing/2014/main" id="{25653B9E-D7E8-48CE-A1F0-9F10BC6FD01C}"/>
                  </a:ext>
                </a:extLst>
              </p:cNvPr>
              <p:cNvSpPr>
                <a:spLocks noGrp="1" noRot="1" noChangeAspect="1" noMove="1" noResize="1" noEditPoints="1" noAdjustHandles="1" noChangeArrowheads="1" noChangeShapeType="1" noTextEdit="1"/>
              </p:cNvSpPr>
              <p:nvPr>
                <p:ph idx="1"/>
              </p:nvPr>
            </p:nvSpPr>
            <p:spPr>
              <a:xfrm>
                <a:off x="921490" y="1690688"/>
                <a:ext cx="10515599" cy="1918274"/>
              </a:xfrm>
              <a:blipFill>
                <a:blip r:embed="rId4"/>
                <a:stretch>
                  <a:fillRect l="-290" t="-4444" b="-2540"/>
                </a:stretch>
              </a:blipFill>
            </p:spPr>
            <p:txBody>
              <a:bodyPr/>
              <a:lstStyle/>
              <a:p>
                <a:r>
                  <a:rPr lang="en-US">
                    <a:noFill/>
                  </a:rPr>
                  <a:t> </a:t>
                </a:r>
              </a:p>
            </p:txBody>
          </p:sp>
        </mc:Fallback>
      </mc:AlternateContent>
    </p:spTree>
    <p:extLst>
      <p:ext uri="{BB962C8B-B14F-4D97-AF65-F5344CB8AC3E}">
        <p14:creationId xmlns:p14="http://schemas.microsoft.com/office/powerpoint/2010/main" val="3531288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F6C7-98B1-4DF9-9B22-B60CB4A6EDC2}"/>
              </a:ext>
            </a:extLst>
          </p:cNvPr>
          <p:cNvSpPr>
            <a:spLocks noGrp="1"/>
          </p:cNvSpPr>
          <p:nvPr>
            <p:ph type="title"/>
          </p:nvPr>
        </p:nvSpPr>
        <p:spPr>
          <a:xfrm>
            <a:off x="838200" y="164458"/>
            <a:ext cx="10515600" cy="1325563"/>
          </a:xfrm>
        </p:spPr>
        <p:txBody>
          <a:bodyPr/>
          <a:lstStyle/>
          <a:p>
            <a:r>
              <a:rPr lang="en-US" b="1" dirty="0">
                <a:solidFill>
                  <a:srgbClr val="C00000"/>
                </a:solidFill>
                <a:effectLst>
                  <a:outerShdw blurRad="38100" dist="38100" dir="2700000" algn="tl">
                    <a:srgbClr val="000000">
                      <a:alpha val="43137"/>
                    </a:srgbClr>
                  </a:outerShdw>
                </a:effectLst>
                <a:latin typeface="+mn-lt"/>
              </a:rPr>
              <a:t>Automatic Takeoff with LQR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F67380-13FC-4A64-A048-8687C182B688}"/>
                  </a:ext>
                </a:extLst>
              </p:cNvPr>
              <p:cNvSpPr>
                <a:spLocks noGrp="1"/>
              </p:cNvSpPr>
              <p:nvPr>
                <p:ph idx="1"/>
              </p:nvPr>
            </p:nvSpPr>
            <p:spPr>
              <a:xfrm>
                <a:off x="784698" y="1490021"/>
                <a:ext cx="10825264" cy="2697737"/>
              </a:xfrm>
            </p:spPr>
            <p:txBody>
              <a:bodyPr>
                <a:normAutofit/>
              </a:bodyPr>
              <a:lstStyle/>
              <a:p>
                <a:r>
                  <a:rPr lang="en-US" sz="1400" dirty="0"/>
                  <a:t>LQR Equation:</a:t>
                </a:r>
              </a:p>
              <a:p>
                <a:endParaRPr lang="en-US" sz="1400" dirty="0"/>
              </a:p>
              <a:p>
                <a:r>
                  <a:rPr lang="en-US" sz="1400" dirty="0"/>
                  <a:t>Large Q matrix penalizes changes in state</a:t>
                </a:r>
              </a:p>
              <a:p>
                <a:r>
                  <a:rPr lang="en-US" sz="1400" dirty="0"/>
                  <a:t>Large R matrix penalizes changes in actuator</a:t>
                </a:r>
              </a:p>
              <a:p>
                <a:r>
                  <a:rPr lang="en-US" sz="1400" dirty="0"/>
                  <a:t>Q=</a:t>
                </a:r>
                <a:r>
                  <a:rPr lang="en-US" sz="1400" dirty="0" err="1"/>
                  <a:t>diag</a:t>
                </a:r>
                <a:r>
                  <a:rPr lang="en-US" sz="1400" dirty="0"/>
                  <a:t>([35000,.1,30000,1,1]) for [Θ; U; W; Q; h], prioritizes slow, small changes in Θ </a:t>
                </a:r>
              </a:p>
              <a:p>
                <a:r>
                  <a:rPr lang="en-US" sz="1400" dirty="0"/>
                  <a:t>R=</a:t>
                </a:r>
                <a:r>
                  <a:rPr lang="en-US" sz="1400" dirty="0" err="1"/>
                  <a:t>diag</a:t>
                </a:r>
                <a:r>
                  <a:rPr lang="en-US" sz="1400" dirty="0"/>
                  <a:t>([1,1,1])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𝛿</m:t>
                        </m:r>
                      </m:e>
                      <m:sub>
                        <m:r>
                          <a:rPr lang="en-US" sz="1400" i="1">
                            <a:latin typeface="Cambria Math" panose="02040503050406030204" pitchFamily="18" charset="0"/>
                          </a:rPr>
                          <m:t>𝐹</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𝛿</m:t>
                        </m:r>
                      </m:e>
                      <m:sub>
                        <m:r>
                          <a:rPr lang="en-US" sz="1400" i="1">
                            <a:latin typeface="Cambria Math" panose="02040503050406030204" pitchFamily="18" charset="0"/>
                          </a:rPr>
                          <m:t>𝐸</m:t>
                        </m:r>
                      </m:sub>
                    </m:sSub>
                    <m:r>
                      <a:rPr lang="en-US" sz="1400" i="1">
                        <a:latin typeface="Cambria Math" panose="02040503050406030204" pitchFamily="18" charset="0"/>
                      </a:rPr>
                      <m:t>;</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𝛿</m:t>
                        </m:r>
                      </m:e>
                      <m:sub>
                        <m:r>
                          <a:rPr lang="en-US" sz="1400" i="1">
                            <a:latin typeface="Cambria Math" panose="02040503050406030204" pitchFamily="18" charset="0"/>
                          </a:rPr>
                          <m:t>𝑇</m:t>
                        </m:r>
                      </m:sub>
                    </m:sSub>
                  </m:oMath>
                </a14:m>
                <a:r>
                  <a:rPr lang="en-US" sz="1400" dirty="0"/>
                  <a:t>]</a:t>
                </a:r>
              </a:p>
              <a:p>
                <a:r>
                  <a:rPr lang="en-US" sz="1400" dirty="0"/>
                  <a:t>Good strategy to prioritize performance over actuation cost which is low already</a:t>
                </a:r>
              </a:p>
              <a:p>
                <a:endParaRPr lang="en-US" dirty="0"/>
              </a:p>
            </p:txBody>
          </p:sp>
        </mc:Choice>
        <mc:Fallback>
          <p:sp>
            <p:nvSpPr>
              <p:cNvPr id="3" name="Content Placeholder 2">
                <a:extLst>
                  <a:ext uri="{FF2B5EF4-FFF2-40B4-BE49-F238E27FC236}">
                    <a16:creationId xmlns:a16="http://schemas.microsoft.com/office/drawing/2014/main" id="{D5F67380-13FC-4A64-A048-8687C182B688}"/>
                  </a:ext>
                </a:extLst>
              </p:cNvPr>
              <p:cNvSpPr>
                <a:spLocks noGrp="1" noRot="1" noChangeAspect="1" noMove="1" noResize="1" noEditPoints="1" noAdjustHandles="1" noChangeArrowheads="1" noChangeShapeType="1" noTextEdit="1"/>
              </p:cNvSpPr>
              <p:nvPr>
                <p:ph idx="1"/>
              </p:nvPr>
            </p:nvSpPr>
            <p:spPr>
              <a:xfrm>
                <a:off x="784698" y="1490021"/>
                <a:ext cx="10825264" cy="2697737"/>
              </a:xfrm>
              <a:blipFill>
                <a:blip r:embed="rId3"/>
                <a:stretch>
                  <a:fillRect l="-113" t="-90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33A6C21-6D26-4F86-8952-24920450EAB9}"/>
              </a:ext>
            </a:extLst>
          </p:cNvPr>
          <p:cNvPicPr>
            <a:picLocks noChangeAspect="1"/>
          </p:cNvPicPr>
          <p:nvPr/>
        </p:nvPicPr>
        <p:blipFill>
          <a:blip r:embed="rId4"/>
          <a:stretch>
            <a:fillRect/>
          </a:stretch>
        </p:blipFill>
        <p:spPr>
          <a:xfrm>
            <a:off x="2226216" y="1284727"/>
            <a:ext cx="6273165" cy="811922"/>
          </a:xfrm>
          <a:prstGeom prst="rect">
            <a:avLst/>
          </a:prstGeom>
        </p:spPr>
      </p:pic>
      <p:pic>
        <p:nvPicPr>
          <p:cNvPr id="4" name="Picture 3">
            <a:extLst>
              <a:ext uri="{FF2B5EF4-FFF2-40B4-BE49-F238E27FC236}">
                <a16:creationId xmlns:a16="http://schemas.microsoft.com/office/drawing/2014/main" id="{05BF5E6B-C0C7-4BAF-A6C3-051F4E30BDC5}"/>
              </a:ext>
            </a:extLst>
          </p:cNvPr>
          <p:cNvPicPr>
            <a:picLocks noChangeAspect="1"/>
          </p:cNvPicPr>
          <p:nvPr/>
        </p:nvPicPr>
        <p:blipFill>
          <a:blip r:embed="rId5"/>
          <a:stretch>
            <a:fillRect/>
          </a:stretch>
        </p:blipFill>
        <p:spPr>
          <a:xfrm>
            <a:off x="1114836" y="3828117"/>
            <a:ext cx="9376446" cy="2747780"/>
          </a:xfrm>
          <a:prstGeom prst="rect">
            <a:avLst/>
          </a:prstGeom>
        </p:spPr>
      </p:pic>
    </p:spTree>
    <p:extLst>
      <p:ext uri="{BB962C8B-B14F-4D97-AF65-F5344CB8AC3E}">
        <p14:creationId xmlns:p14="http://schemas.microsoft.com/office/powerpoint/2010/main" val="235404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49E1B1E-50F4-4E04-ACBA-E1CD412C9915}"/>
              </a:ext>
            </a:extLst>
          </p:cNvPr>
          <p:cNvPicPr>
            <a:picLocks noGrp="1" noChangeAspect="1"/>
          </p:cNvPicPr>
          <p:nvPr>
            <p:ph idx="1"/>
          </p:nvPr>
        </p:nvPicPr>
        <p:blipFill>
          <a:blip r:embed="rId2"/>
          <a:stretch>
            <a:fillRect/>
          </a:stretch>
        </p:blipFill>
        <p:spPr>
          <a:xfrm>
            <a:off x="766862" y="1347556"/>
            <a:ext cx="9739304" cy="4270168"/>
          </a:xfrm>
          <a:prstGeom prst="rect">
            <a:avLst/>
          </a:prstGeom>
        </p:spPr>
      </p:pic>
      <p:sp>
        <p:nvSpPr>
          <p:cNvPr id="2" name="Title 1">
            <a:extLst>
              <a:ext uri="{FF2B5EF4-FFF2-40B4-BE49-F238E27FC236}">
                <a16:creationId xmlns:a16="http://schemas.microsoft.com/office/drawing/2014/main" id="{82529ED8-EA7E-42FA-96CA-88F3054604CD}"/>
              </a:ext>
            </a:extLst>
          </p:cNvPr>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latin typeface="+mn-lt"/>
              </a:rPr>
              <a:t>Automatic Takeoff with LQR</a:t>
            </a:r>
            <a:endParaRPr lang="en-US" dirty="0">
              <a:solidFill>
                <a:srgbClr val="C00000"/>
              </a:solidFill>
              <a:latin typeface="+mn-lt"/>
            </a:endParaRPr>
          </a:p>
        </p:txBody>
      </p:sp>
      <p:sp>
        <p:nvSpPr>
          <p:cNvPr id="5" name="Rectangle 4">
            <a:extLst>
              <a:ext uri="{FF2B5EF4-FFF2-40B4-BE49-F238E27FC236}">
                <a16:creationId xmlns:a16="http://schemas.microsoft.com/office/drawing/2014/main" id="{D7CCB226-66EC-4A8A-BC11-786E223F28CA}"/>
              </a:ext>
            </a:extLst>
          </p:cNvPr>
          <p:cNvSpPr/>
          <p:nvPr/>
        </p:nvSpPr>
        <p:spPr>
          <a:xfrm>
            <a:off x="1126787" y="1690688"/>
            <a:ext cx="6096000" cy="4524315"/>
          </a:xfrm>
          <a:prstGeom prst="rect">
            <a:avLst/>
          </a:prstGeom>
        </p:spPr>
        <p:txBody>
          <a:bodyPr>
            <a:spAutoFit/>
          </a:bodyPr>
          <a:lstStyle/>
          <a:p>
            <a:pPr marL="285750" indent="-285750">
              <a:buFont typeface="Arial" panose="020B0604020202020204" pitchFamily="34" charset="0"/>
              <a:buChar char="•"/>
            </a:pPr>
            <a:r>
              <a:rPr lang="en-US" dirty="0"/>
              <a:t>Top level block diagram with </a:t>
            </a:r>
            <a:r>
              <a:rPr lang="en-US" dirty="0" err="1"/>
              <a:t>FlightGear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FlightGear</a:t>
            </a:r>
            <a:r>
              <a:rPr lang="en-US" dirty="0"/>
              <a:t> Demonstration:</a:t>
            </a:r>
            <a:br>
              <a:rPr lang="en-US" dirty="0"/>
            </a:br>
            <a:r>
              <a:rPr lang="en-US" dirty="0">
                <a:hlinkClick r:id="rId3">
                  <a:extLst>
                    <a:ext uri="{A12FA001-AC4F-418D-AE19-62706E023703}">
                      <ahyp:hlinkClr xmlns:ahyp="http://schemas.microsoft.com/office/drawing/2018/hyperlinkcolor" val="tx"/>
                    </a:ext>
                  </a:extLst>
                </a:hlinkClick>
              </a:rPr>
              <a:t>https://www.youtube.com/watch?v=ZxiTEh3dW9o</a:t>
            </a:r>
            <a:endParaRPr lang="en-US" dirty="0"/>
          </a:p>
        </p:txBody>
      </p:sp>
    </p:spTree>
    <p:extLst>
      <p:ext uri="{BB962C8B-B14F-4D97-AF65-F5344CB8AC3E}">
        <p14:creationId xmlns:p14="http://schemas.microsoft.com/office/powerpoint/2010/main" val="1476614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6B4377-F357-4822-95A7-67214CA8F034}"/>
              </a:ext>
            </a:extLst>
          </p:cNvPr>
          <p:cNvSpPr/>
          <p:nvPr/>
        </p:nvSpPr>
        <p:spPr>
          <a:xfrm>
            <a:off x="541493" y="72780"/>
            <a:ext cx="2274982" cy="707886"/>
          </a:xfrm>
          <a:prstGeom prst="rect">
            <a:avLst/>
          </a:prstGeom>
          <a:noFill/>
        </p:spPr>
        <p:txBody>
          <a:bodyPr wrap="none" lIns="91440" tIns="45720" rIns="91440" bIns="45720">
            <a:spAutoFit/>
          </a:bodyPr>
          <a:lstStyle/>
          <a:p>
            <a:pPr algn="ctr"/>
            <a:r>
              <a:rPr lang="en-US" altLang="zh-CN" sz="4000" b="1" dirty="0">
                <a:ln w="0"/>
                <a:solidFill>
                  <a:srgbClr val="C00000"/>
                </a:solidFill>
                <a:effectLst>
                  <a:outerShdw blurRad="38100" dist="19050" dir="2700000" algn="tl" rotWithShape="0">
                    <a:schemeClr val="dk1">
                      <a:alpha val="40000"/>
                    </a:schemeClr>
                  </a:outerShdw>
                </a:effectLst>
                <a:latin typeface="+mn-ea"/>
              </a:rPr>
              <a:t>Contents</a:t>
            </a:r>
            <a:endParaRPr lang="en-US" altLang="zh-CN" sz="4000" b="1" cap="none" spc="0" dirty="0">
              <a:ln w="0"/>
              <a:solidFill>
                <a:srgbClr val="C00000"/>
              </a:solidFill>
              <a:effectLst>
                <a:outerShdw blurRad="38100" dist="19050" dir="2700000" algn="tl" rotWithShape="0">
                  <a:schemeClr val="dk1">
                    <a:alpha val="40000"/>
                  </a:schemeClr>
                </a:outerShdw>
              </a:effectLst>
              <a:latin typeface="+mn-ea"/>
            </a:endParaRPr>
          </a:p>
        </p:txBody>
      </p:sp>
      <p:pic>
        <p:nvPicPr>
          <p:cNvPr id="4" name="Picture 3">
            <a:extLst>
              <a:ext uri="{FF2B5EF4-FFF2-40B4-BE49-F238E27FC236}">
                <a16:creationId xmlns:a16="http://schemas.microsoft.com/office/drawing/2014/main" id="{12981FBF-3B7B-426D-9BA4-319BFB520C42}"/>
              </a:ext>
            </a:extLst>
          </p:cNvPr>
          <p:cNvPicPr>
            <a:picLocks noChangeAspect="1"/>
          </p:cNvPicPr>
          <p:nvPr/>
        </p:nvPicPr>
        <p:blipFill>
          <a:blip r:embed="rId2"/>
          <a:stretch>
            <a:fillRect/>
          </a:stretch>
        </p:blipFill>
        <p:spPr>
          <a:xfrm>
            <a:off x="9379892" y="151299"/>
            <a:ext cx="2699433" cy="681962"/>
          </a:xfrm>
          <a:prstGeom prst="rect">
            <a:avLst/>
          </a:prstGeom>
        </p:spPr>
      </p:pic>
      <p:grpSp>
        <p:nvGrpSpPr>
          <p:cNvPr id="5" name="Group 4">
            <a:extLst>
              <a:ext uri="{FF2B5EF4-FFF2-40B4-BE49-F238E27FC236}">
                <a16:creationId xmlns:a16="http://schemas.microsoft.com/office/drawing/2014/main" id="{AEF7FDE2-A31F-4632-994C-72B6976F6974}"/>
              </a:ext>
            </a:extLst>
          </p:cNvPr>
          <p:cNvGrpSpPr/>
          <p:nvPr/>
        </p:nvGrpSpPr>
        <p:grpSpPr>
          <a:xfrm>
            <a:off x="0" y="5491750"/>
            <a:ext cx="4591455" cy="1267922"/>
            <a:chOff x="94338" y="5539709"/>
            <a:chExt cx="4591455" cy="1267922"/>
          </a:xfrm>
        </p:grpSpPr>
        <p:cxnSp>
          <p:nvCxnSpPr>
            <p:cNvPr id="6" name="Straight Connector 5">
              <a:extLst>
                <a:ext uri="{FF2B5EF4-FFF2-40B4-BE49-F238E27FC236}">
                  <a16:creationId xmlns:a16="http://schemas.microsoft.com/office/drawing/2014/main" id="{FA44C111-BA28-4474-B880-B3D3E13A2699}"/>
                </a:ext>
              </a:extLst>
            </p:cNvPr>
            <p:cNvCxnSpPr>
              <a:cxnSpLocks/>
            </p:cNvCxnSpPr>
            <p:nvPr/>
          </p:nvCxnSpPr>
          <p:spPr>
            <a:xfrm flipH="1">
              <a:off x="94338" y="6522757"/>
              <a:ext cx="459145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D8E204-5FF0-4967-BCC0-D1F8EA61E4C2}"/>
                </a:ext>
              </a:extLst>
            </p:cNvPr>
            <p:cNvCxnSpPr>
              <a:cxnSpLocks/>
            </p:cNvCxnSpPr>
            <p:nvPr/>
          </p:nvCxnSpPr>
          <p:spPr>
            <a:xfrm flipH="1" flipV="1">
              <a:off x="388772" y="5539709"/>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80A92AB-D6AC-4EE9-AA7E-797407986C29}"/>
              </a:ext>
            </a:extLst>
          </p:cNvPr>
          <p:cNvGrpSpPr/>
          <p:nvPr/>
        </p:nvGrpSpPr>
        <p:grpSpPr>
          <a:xfrm>
            <a:off x="1184179" y="996242"/>
            <a:ext cx="10713387" cy="5262979"/>
            <a:chOff x="368377" y="893752"/>
            <a:chExt cx="10713387" cy="5262979"/>
          </a:xfrm>
        </p:grpSpPr>
        <p:sp>
          <p:nvSpPr>
            <p:cNvPr id="3" name="TextBox 2">
              <a:extLst>
                <a:ext uri="{FF2B5EF4-FFF2-40B4-BE49-F238E27FC236}">
                  <a16:creationId xmlns:a16="http://schemas.microsoft.com/office/drawing/2014/main" id="{255AA089-7728-4811-AE83-250BA15932B4}"/>
                </a:ext>
              </a:extLst>
            </p:cNvPr>
            <p:cNvSpPr txBox="1"/>
            <p:nvPr/>
          </p:nvSpPr>
          <p:spPr>
            <a:xfrm>
              <a:off x="1431925" y="893752"/>
              <a:ext cx="9649839" cy="5262979"/>
            </a:xfrm>
            <a:prstGeom prst="rect">
              <a:avLst/>
            </a:prstGeom>
            <a:noFill/>
          </p:spPr>
          <p:txBody>
            <a:bodyPr wrap="square" rtlCol="0">
              <a:spAutoFit/>
            </a:bodyPr>
            <a:lstStyle/>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System Overall Block Diagram </a:t>
              </a:r>
            </a:p>
            <a:p>
              <a:r>
                <a:rPr lang="en-US" altLang="zh-CN" sz="2800" b="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--Basic Blocks &amp; Attached Blocks</a:t>
              </a:r>
            </a:p>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Non-linear System Analysis.</a:t>
              </a:r>
            </a:p>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System Linearization.</a:t>
              </a:r>
            </a:p>
            <a:p>
              <a:r>
                <a:rPr lang="zh-CN" altLang="en-US" sz="2800" b="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--Steady State Analysis. </a:t>
              </a:r>
            </a:p>
            <a:p>
              <a:r>
                <a:rPr lang="en-US" altLang="zh-CN" sz="2800" dirty="0">
                  <a:effectLst>
                    <a:outerShdw blurRad="38100" dist="38100" dir="2700000" algn="tl">
                      <a:srgbClr val="000000">
                        <a:alpha val="43137"/>
                      </a:srgbClr>
                    </a:outerShdw>
                  </a:effectLst>
                </a:rPr>
                <a:t>     --Lateral Motion Control (Wash out Filter).</a:t>
              </a:r>
            </a:p>
            <a:p>
              <a:r>
                <a:rPr lang="en-US" altLang="zh-CN" sz="2800" dirty="0">
                  <a:effectLst>
                    <a:outerShdw blurRad="38100" dist="38100" dir="2700000" algn="tl">
                      <a:srgbClr val="000000">
                        <a:alpha val="43137"/>
                      </a:srgbClr>
                    </a:outerShdw>
                  </a:effectLst>
                </a:rPr>
                <a:t>     --System Discretization</a:t>
              </a:r>
            </a:p>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Aerodynamic Analysis for </a:t>
              </a:r>
              <a:r>
                <a:rPr lang="en-US" altLang="zh-CN" sz="2800" b="1" i="1" dirty="0">
                  <a:solidFill>
                    <a:srgbClr val="C00000"/>
                  </a:solidFill>
                  <a:effectLst>
                    <a:outerShdw blurRad="38100" dist="38100" dir="2700000" algn="tl">
                      <a:srgbClr val="000000">
                        <a:alpha val="43137"/>
                      </a:srgbClr>
                    </a:outerShdw>
                  </a:effectLst>
                </a:rPr>
                <a:t>Sonic Flight</a:t>
              </a:r>
            </a:p>
            <a:p>
              <a:r>
                <a:rPr lang="en-US" altLang="zh-CN" sz="2800" b="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--Model Aero-coefficient Analysis in </a:t>
              </a:r>
              <a:r>
                <a:rPr lang="en-US" altLang="zh-CN" sz="2800" b="1" u="sng" dirty="0">
                  <a:effectLst>
                    <a:outerShdw blurRad="38100" dist="38100" dir="2700000" algn="tl">
                      <a:srgbClr val="000000">
                        <a:alpha val="43137"/>
                      </a:srgbClr>
                    </a:outerShdw>
                  </a:effectLst>
                </a:rPr>
                <a:t>XFLR5</a:t>
              </a:r>
            </a:p>
            <a:p>
              <a:r>
                <a:rPr lang="en-US" altLang="zh-CN" sz="2800" b="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--The CFD &amp; FEA in </a:t>
              </a:r>
              <a:r>
                <a:rPr lang="en-US" altLang="zh-CN" sz="2800" b="1" u="sng" dirty="0">
                  <a:effectLst>
                    <a:outerShdw blurRad="38100" dist="38100" dir="2700000" algn="tl">
                      <a:srgbClr val="000000">
                        <a:alpha val="43137"/>
                      </a:srgbClr>
                    </a:outerShdw>
                  </a:effectLst>
                </a:rPr>
                <a:t>ANSYS</a:t>
              </a:r>
            </a:p>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Simulation</a:t>
              </a:r>
            </a:p>
            <a:p>
              <a:r>
                <a:rPr lang="en-US" altLang="zh-CN" sz="2800" dirty="0">
                  <a:effectLst>
                    <a:outerShdw blurRad="38100" dist="38100" dir="2700000" algn="tl">
                      <a:srgbClr val="000000">
                        <a:alpha val="43137"/>
                      </a:srgbClr>
                    </a:outerShdw>
                  </a:effectLst>
                </a:rPr>
                <a:t>     --Skidded to Turn in </a:t>
              </a:r>
              <a:r>
                <a:rPr lang="en-US" altLang="zh-CN" sz="2800" b="1" u="sng" dirty="0">
                  <a:effectLst>
                    <a:outerShdw blurRad="38100" dist="38100" dir="2700000" algn="tl">
                      <a:srgbClr val="000000">
                        <a:alpha val="43137"/>
                      </a:srgbClr>
                    </a:outerShdw>
                  </a:effectLst>
                </a:rPr>
                <a:t>FlightGear</a:t>
              </a:r>
              <a:r>
                <a:rPr lang="en-US" altLang="zh-CN" sz="2800" dirty="0">
                  <a:effectLst>
                    <a:outerShdw blurRad="38100" dist="38100" dir="2700000" algn="tl">
                      <a:srgbClr val="000000">
                        <a:alpha val="43137"/>
                      </a:srgbClr>
                    </a:outerShdw>
                  </a:effectLst>
                </a:rPr>
                <a:t>.</a:t>
              </a:r>
              <a:endParaRPr lang="zh-CN" altLang="en-US" sz="2800" dirty="0">
                <a:effectLst>
                  <a:outerShdw blurRad="38100" dist="38100" dir="2700000" algn="tl">
                    <a:srgbClr val="000000">
                      <a:alpha val="43137"/>
                    </a:srgbClr>
                  </a:outerShdw>
                </a:effectLst>
              </a:endParaRPr>
            </a:p>
          </p:txBody>
        </p:sp>
        <p:grpSp>
          <p:nvGrpSpPr>
            <p:cNvPr id="12" name="Group 11">
              <a:extLst>
                <a:ext uri="{FF2B5EF4-FFF2-40B4-BE49-F238E27FC236}">
                  <a16:creationId xmlns:a16="http://schemas.microsoft.com/office/drawing/2014/main" id="{1AF6DE1D-E286-4A5F-9F55-09324316F5FA}"/>
                </a:ext>
              </a:extLst>
            </p:cNvPr>
            <p:cNvGrpSpPr/>
            <p:nvPr/>
          </p:nvGrpSpPr>
          <p:grpSpPr>
            <a:xfrm>
              <a:off x="368377" y="941101"/>
              <a:ext cx="989611" cy="4838648"/>
              <a:chOff x="368377" y="941101"/>
              <a:chExt cx="989611" cy="4838648"/>
            </a:xfrm>
          </p:grpSpPr>
          <p:pic>
            <p:nvPicPr>
              <p:cNvPr id="8" name="Graphic 7" descr="Computer">
                <a:extLst>
                  <a:ext uri="{FF2B5EF4-FFF2-40B4-BE49-F238E27FC236}">
                    <a16:creationId xmlns:a16="http://schemas.microsoft.com/office/drawing/2014/main" id="{2DC8D395-3B21-4916-A317-820FAD5783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529" y="3744592"/>
                <a:ext cx="790522" cy="790522"/>
              </a:xfrm>
              <a:prstGeom prst="rect">
                <a:avLst/>
              </a:prstGeom>
            </p:spPr>
          </p:pic>
          <p:pic>
            <p:nvPicPr>
              <p:cNvPr id="9" name="Graphic 8" descr="Wireless router">
                <a:extLst>
                  <a:ext uri="{FF2B5EF4-FFF2-40B4-BE49-F238E27FC236}">
                    <a16:creationId xmlns:a16="http://schemas.microsoft.com/office/drawing/2014/main" id="{E598E24E-F5A1-46D8-B54E-D0E37AB309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3527" y="4927288"/>
                <a:ext cx="852461" cy="852461"/>
              </a:xfrm>
              <a:prstGeom prst="rect">
                <a:avLst/>
              </a:prstGeom>
            </p:spPr>
          </p:pic>
          <p:pic>
            <p:nvPicPr>
              <p:cNvPr id="10" name="Graphic 9" descr="Network diagram">
                <a:extLst>
                  <a:ext uri="{FF2B5EF4-FFF2-40B4-BE49-F238E27FC236}">
                    <a16:creationId xmlns:a16="http://schemas.microsoft.com/office/drawing/2014/main" id="{BD33F672-CD02-4E7E-B66D-C20C8153C3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68377" y="941101"/>
                <a:ext cx="989611" cy="989611"/>
              </a:xfrm>
              <a:prstGeom prst="rect">
                <a:avLst/>
              </a:prstGeom>
            </p:spPr>
          </p:pic>
          <p:pic>
            <p:nvPicPr>
              <p:cNvPr id="11" name="Graphic 10" descr="Airplane">
                <a:extLst>
                  <a:ext uri="{FF2B5EF4-FFF2-40B4-BE49-F238E27FC236}">
                    <a16:creationId xmlns:a16="http://schemas.microsoft.com/office/drawing/2014/main" id="{A35F19E8-5BAC-47AC-9E0D-812840793A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3527" y="2057399"/>
                <a:ext cx="852459" cy="852459"/>
              </a:xfrm>
              <a:prstGeom prst="rect">
                <a:avLst/>
              </a:prstGeom>
            </p:spPr>
          </p:pic>
        </p:grpSp>
      </p:grpSp>
    </p:spTree>
    <p:extLst>
      <p:ext uri="{BB962C8B-B14F-4D97-AF65-F5344CB8AC3E}">
        <p14:creationId xmlns:p14="http://schemas.microsoft.com/office/powerpoint/2010/main" val="2815930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AD0FD-13F9-4C62-8026-4652646E099A}"/>
              </a:ext>
            </a:extLst>
          </p:cNvPr>
          <p:cNvSpPr/>
          <p:nvPr/>
        </p:nvSpPr>
        <p:spPr>
          <a:xfrm>
            <a:off x="743261" y="-50586"/>
            <a:ext cx="3213727" cy="584775"/>
          </a:xfrm>
          <a:prstGeom prst="rect">
            <a:avLst/>
          </a:prstGeom>
          <a:noFill/>
        </p:spPr>
        <p:txBody>
          <a:bodyPr wrap="squar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Design Diagram</a:t>
            </a:r>
            <a:endParaRPr lang="en-US" altLang="zh-CN" sz="3200" b="1" cap="none" spc="0" dirty="0">
              <a:ln w="0"/>
              <a:solidFill>
                <a:srgbClr val="C00000"/>
              </a:solidFill>
              <a:effectLst>
                <a:outerShdw blurRad="38100" dist="19050" dir="2700000" algn="tl" rotWithShape="0">
                  <a:schemeClr val="dk1">
                    <a:alpha val="40000"/>
                  </a:schemeClr>
                </a:outerShdw>
              </a:effectLst>
              <a:latin typeface="+mn-ea"/>
            </a:endParaRPr>
          </a:p>
        </p:txBody>
      </p:sp>
      <p:pic>
        <p:nvPicPr>
          <p:cNvPr id="3" name="Graphic 2" descr="Person with idea">
            <a:extLst>
              <a:ext uri="{FF2B5EF4-FFF2-40B4-BE49-F238E27FC236}">
                <a16:creationId xmlns:a16="http://schemas.microsoft.com/office/drawing/2014/main" id="{D42A0CA3-A9BB-404C-8B74-227D9AE4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145" y="0"/>
            <a:ext cx="741871" cy="741871"/>
          </a:xfrm>
          <a:prstGeom prst="rect">
            <a:avLst/>
          </a:prstGeom>
        </p:spPr>
      </p:pic>
      <p:sp>
        <p:nvSpPr>
          <p:cNvPr id="6" name="Rectangle: Rounded Corners 5">
            <a:extLst>
              <a:ext uri="{FF2B5EF4-FFF2-40B4-BE49-F238E27FC236}">
                <a16:creationId xmlns:a16="http://schemas.microsoft.com/office/drawing/2014/main" id="{77DD4324-4ADF-4A56-8B3C-38E110378213}"/>
              </a:ext>
            </a:extLst>
          </p:cNvPr>
          <p:cNvSpPr/>
          <p:nvPr/>
        </p:nvSpPr>
        <p:spPr>
          <a:xfrm>
            <a:off x="2187226" y="914399"/>
            <a:ext cx="2375921" cy="584776"/>
          </a:xfrm>
          <a:prstGeom prst="roundRect">
            <a:avLst/>
          </a:prstGeom>
          <a:solidFill>
            <a:schemeClr val="accent2">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STATE EQUATIONS</a:t>
            </a:r>
            <a:endParaRPr lang="zh-CN" altLang="en-US" b="1" dirty="0"/>
          </a:p>
        </p:txBody>
      </p:sp>
      <p:sp>
        <p:nvSpPr>
          <p:cNvPr id="7" name="Rectangle: Rounded Corners 6">
            <a:extLst>
              <a:ext uri="{FF2B5EF4-FFF2-40B4-BE49-F238E27FC236}">
                <a16:creationId xmlns:a16="http://schemas.microsoft.com/office/drawing/2014/main" id="{27E14180-1A06-418F-A932-E46DA4E98A56}"/>
              </a:ext>
            </a:extLst>
          </p:cNvPr>
          <p:cNvSpPr/>
          <p:nvPr/>
        </p:nvSpPr>
        <p:spPr>
          <a:xfrm>
            <a:off x="2462450" y="2608298"/>
            <a:ext cx="1825471" cy="584776"/>
          </a:xfrm>
          <a:prstGeom prst="roundRect">
            <a:avLst/>
          </a:prstGeom>
          <a:solidFill>
            <a:schemeClr val="accent2">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ASW28 DATA</a:t>
            </a:r>
            <a:endParaRPr lang="zh-CN" altLang="en-US" b="1" dirty="0"/>
          </a:p>
        </p:txBody>
      </p:sp>
      <p:sp>
        <p:nvSpPr>
          <p:cNvPr id="9" name="Arrow: Right 8">
            <a:extLst>
              <a:ext uri="{FF2B5EF4-FFF2-40B4-BE49-F238E27FC236}">
                <a16:creationId xmlns:a16="http://schemas.microsoft.com/office/drawing/2014/main" id="{3E59DCE9-0EF6-4765-BDBD-37B06A8D17EA}"/>
              </a:ext>
            </a:extLst>
          </p:cNvPr>
          <p:cNvSpPr/>
          <p:nvPr/>
        </p:nvSpPr>
        <p:spPr>
          <a:xfrm>
            <a:off x="4922827" y="1955855"/>
            <a:ext cx="658620" cy="400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Rounded Corners 9">
            <a:extLst>
              <a:ext uri="{FF2B5EF4-FFF2-40B4-BE49-F238E27FC236}">
                <a16:creationId xmlns:a16="http://schemas.microsoft.com/office/drawing/2014/main" id="{F9D5A083-0FFA-4C4F-88D4-CFB903628897}"/>
              </a:ext>
            </a:extLst>
          </p:cNvPr>
          <p:cNvSpPr/>
          <p:nvPr/>
        </p:nvSpPr>
        <p:spPr>
          <a:xfrm>
            <a:off x="5920767" y="1503466"/>
            <a:ext cx="2375921" cy="904779"/>
          </a:xfrm>
          <a:prstGeom prst="roundRect">
            <a:avLst/>
          </a:prstGeom>
          <a:solidFill>
            <a:srgbClr val="0070C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Nonlinear System Blocks</a:t>
            </a:r>
            <a:endParaRPr lang="zh-CN" altLang="en-US" sz="2000" b="1" dirty="0"/>
          </a:p>
        </p:txBody>
      </p:sp>
      <p:sp>
        <p:nvSpPr>
          <p:cNvPr id="11" name="Arrow: Right 10">
            <a:extLst>
              <a:ext uri="{FF2B5EF4-FFF2-40B4-BE49-F238E27FC236}">
                <a16:creationId xmlns:a16="http://schemas.microsoft.com/office/drawing/2014/main" id="{9B969127-268C-4E4E-9965-5B8B898B1968}"/>
              </a:ext>
            </a:extLst>
          </p:cNvPr>
          <p:cNvSpPr/>
          <p:nvPr/>
        </p:nvSpPr>
        <p:spPr>
          <a:xfrm>
            <a:off x="8773991" y="1755848"/>
            <a:ext cx="658620" cy="400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Rounded Corners 11">
            <a:extLst>
              <a:ext uri="{FF2B5EF4-FFF2-40B4-BE49-F238E27FC236}">
                <a16:creationId xmlns:a16="http://schemas.microsoft.com/office/drawing/2014/main" id="{BCA6E162-CAC8-41BD-9D17-D4D607D40C87}"/>
              </a:ext>
            </a:extLst>
          </p:cNvPr>
          <p:cNvSpPr/>
          <p:nvPr/>
        </p:nvSpPr>
        <p:spPr>
          <a:xfrm>
            <a:off x="9654308" y="1597216"/>
            <a:ext cx="2375921" cy="584777"/>
          </a:xfrm>
          <a:prstGeom prst="roundRect">
            <a:avLst/>
          </a:prstGeom>
          <a:solidFill>
            <a:srgbClr val="0070C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Trimmed System </a:t>
            </a:r>
            <a:endParaRPr lang="zh-CN" altLang="en-US" sz="2000" b="1" dirty="0"/>
          </a:p>
        </p:txBody>
      </p:sp>
      <p:sp>
        <p:nvSpPr>
          <p:cNvPr id="13" name="Rectangle: Rounded Corners 12">
            <a:extLst>
              <a:ext uri="{FF2B5EF4-FFF2-40B4-BE49-F238E27FC236}">
                <a16:creationId xmlns:a16="http://schemas.microsoft.com/office/drawing/2014/main" id="{AA5EC24D-691A-4217-8EBE-8F659FFF57D8}"/>
              </a:ext>
            </a:extLst>
          </p:cNvPr>
          <p:cNvSpPr/>
          <p:nvPr/>
        </p:nvSpPr>
        <p:spPr>
          <a:xfrm>
            <a:off x="5960182" y="3181395"/>
            <a:ext cx="2375921" cy="658620"/>
          </a:xfrm>
          <a:prstGeom prst="roundRect">
            <a:avLst/>
          </a:prstGeom>
          <a:solidFill>
            <a:srgbClr val="0070C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Linear System</a:t>
            </a:r>
            <a:endParaRPr lang="zh-CN" altLang="en-US" sz="2000" b="1" dirty="0"/>
          </a:p>
        </p:txBody>
      </p:sp>
      <p:sp>
        <p:nvSpPr>
          <p:cNvPr id="14" name="Arrow: Right 13">
            <a:extLst>
              <a:ext uri="{FF2B5EF4-FFF2-40B4-BE49-F238E27FC236}">
                <a16:creationId xmlns:a16="http://schemas.microsoft.com/office/drawing/2014/main" id="{75C904C5-C3D7-48D3-8E5B-9B04C48427E7}"/>
              </a:ext>
            </a:extLst>
          </p:cNvPr>
          <p:cNvSpPr/>
          <p:nvPr/>
        </p:nvSpPr>
        <p:spPr>
          <a:xfrm rot="5400000">
            <a:off x="6779416" y="2579907"/>
            <a:ext cx="658620" cy="400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eft Brace 3">
            <a:extLst>
              <a:ext uri="{FF2B5EF4-FFF2-40B4-BE49-F238E27FC236}">
                <a16:creationId xmlns:a16="http://schemas.microsoft.com/office/drawing/2014/main" id="{09D27130-88E6-49E7-91D0-49E73C9FE79A}"/>
              </a:ext>
            </a:extLst>
          </p:cNvPr>
          <p:cNvSpPr/>
          <p:nvPr/>
        </p:nvSpPr>
        <p:spPr>
          <a:xfrm rot="5400000">
            <a:off x="6908517" y="3091046"/>
            <a:ext cx="400415" cy="2297086"/>
          </a:xfrm>
          <a:prstGeom prst="leftBrace">
            <a:avLst>
              <a:gd name="adj1" fmla="val 40891"/>
              <a:gd name="adj2" fmla="val 4915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7017DFE8-2C6D-45B4-B126-06DD04B5893B}"/>
              </a:ext>
            </a:extLst>
          </p:cNvPr>
          <p:cNvSpPr/>
          <p:nvPr/>
        </p:nvSpPr>
        <p:spPr>
          <a:xfrm>
            <a:off x="5196115" y="4514167"/>
            <a:ext cx="1553721" cy="584776"/>
          </a:xfrm>
          <a:prstGeom prst="roundRect">
            <a:avLst/>
          </a:prstGeom>
          <a:solidFill>
            <a:schemeClr val="accent6">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SISO System</a:t>
            </a:r>
            <a:endParaRPr lang="zh-CN" altLang="en-US" b="1" dirty="0"/>
          </a:p>
        </p:txBody>
      </p:sp>
      <p:sp>
        <p:nvSpPr>
          <p:cNvPr id="16" name="Rectangle: Rounded Corners 15">
            <a:extLst>
              <a:ext uri="{FF2B5EF4-FFF2-40B4-BE49-F238E27FC236}">
                <a16:creationId xmlns:a16="http://schemas.microsoft.com/office/drawing/2014/main" id="{24376EE8-EC51-40E8-BB82-3856B1E09B8E}"/>
              </a:ext>
            </a:extLst>
          </p:cNvPr>
          <p:cNvSpPr/>
          <p:nvPr/>
        </p:nvSpPr>
        <p:spPr>
          <a:xfrm>
            <a:off x="7573165" y="4532048"/>
            <a:ext cx="1846284" cy="584776"/>
          </a:xfrm>
          <a:prstGeom prst="roundRect">
            <a:avLst/>
          </a:prstGeom>
          <a:solidFill>
            <a:schemeClr val="accent6">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MIMO System</a:t>
            </a:r>
            <a:endParaRPr lang="zh-CN" altLang="en-US" b="1" dirty="0"/>
          </a:p>
        </p:txBody>
      </p:sp>
      <p:sp>
        <p:nvSpPr>
          <p:cNvPr id="5" name="Plus Sign 4">
            <a:extLst>
              <a:ext uri="{FF2B5EF4-FFF2-40B4-BE49-F238E27FC236}">
                <a16:creationId xmlns:a16="http://schemas.microsoft.com/office/drawing/2014/main" id="{EE0C30B5-6A1F-41E5-BA8E-1780EFDA95FC}"/>
              </a:ext>
            </a:extLst>
          </p:cNvPr>
          <p:cNvSpPr/>
          <p:nvPr/>
        </p:nvSpPr>
        <p:spPr>
          <a:xfrm>
            <a:off x="2928167" y="1626751"/>
            <a:ext cx="914400" cy="914400"/>
          </a:xfrm>
          <a:prstGeom prst="mathPlus">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Right 16">
            <a:extLst>
              <a:ext uri="{FF2B5EF4-FFF2-40B4-BE49-F238E27FC236}">
                <a16:creationId xmlns:a16="http://schemas.microsoft.com/office/drawing/2014/main" id="{8B65AD8B-8993-4A4B-8EE9-AE64D6EA75C7}"/>
              </a:ext>
            </a:extLst>
          </p:cNvPr>
          <p:cNvSpPr/>
          <p:nvPr/>
        </p:nvSpPr>
        <p:spPr>
          <a:xfrm rot="5400000">
            <a:off x="3044493" y="3621518"/>
            <a:ext cx="658620" cy="400014"/>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Rounded Corners 17">
            <a:extLst>
              <a:ext uri="{FF2B5EF4-FFF2-40B4-BE49-F238E27FC236}">
                <a16:creationId xmlns:a16="http://schemas.microsoft.com/office/drawing/2014/main" id="{B88EB490-1B6E-4C2B-9036-09FBCFC88E0E}"/>
              </a:ext>
            </a:extLst>
          </p:cNvPr>
          <p:cNvSpPr/>
          <p:nvPr/>
        </p:nvSpPr>
        <p:spPr>
          <a:xfrm>
            <a:off x="2185843" y="4261808"/>
            <a:ext cx="2375921" cy="693126"/>
          </a:xfrm>
          <a:prstGeom prst="roundRect">
            <a:avLst/>
          </a:prstGeom>
          <a:solidFill>
            <a:schemeClr val="bg2">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Aerodynamic Analysis</a:t>
            </a:r>
            <a:endParaRPr lang="zh-CN" altLang="en-US" sz="2000" b="1" dirty="0"/>
          </a:p>
        </p:txBody>
      </p:sp>
      <p:sp>
        <p:nvSpPr>
          <p:cNvPr id="8" name="Rectangle 7">
            <a:extLst>
              <a:ext uri="{FF2B5EF4-FFF2-40B4-BE49-F238E27FC236}">
                <a16:creationId xmlns:a16="http://schemas.microsoft.com/office/drawing/2014/main" id="{800BD7DA-2AAF-4801-A5CC-372A47145BC0}"/>
              </a:ext>
            </a:extLst>
          </p:cNvPr>
          <p:cNvSpPr/>
          <p:nvPr/>
        </p:nvSpPr>
        <p:spPr>
          <a:xfrm>
            <a:off x="2350125" y="5017575"/>
            <a:ext cx="2047356" cy="400110"/>
          </a:xfrm>
          <a:prstGeom prst="rect">
            <a:avLst/>
          </a:prstGeom>
        </p:spPr>
        <p:txBody>
          <a:bodyPr wrap="none">
            <a:spAutoFit/>
          </a:bodyPr>
          <a:lstStyle/>
          <a:p>
            <a:pPr algn="ctr"/>
            <a:r>
              <a:rPr lang="en-US" altLang="zh-CN" sz="2000" b="1" dirty="0">
                <a:effectLst>
                  <a:outerShdw blurRad="38100" dist="38100" dir="2700000" algn="tl">
                    <a:srgbClr val="000000">
                      <a:alpha val="43137"/>
                    </a:srgbClr>
                  </a:outerShdw>
                </a:effectLst>
              </a:rPr>
              <a:t>ANSYS &amp; XFLR5</a:t>
            </a:r>
            <a:endParaRPr lang="zh-CN" altLang="en-US" sz="2000" b="1" dirty="0">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60A33008-4D60-4EB8-9B9D-7B092957BB29}"/>
              </a:ext>
            </a:extLst>
          </p:cNvPr>
          <p:cNvSpPr/>
          <p:nvPr/>
        </p:nvSpPr>
        <p:spPr>
          <a:xfrm>
            <a:off x="5917658" y="1025014"/>
            <a:ext cx="2541081" cy="400110"/>
          </a:xfrm>
          <a:prstGeom prst="rect">
            <a:avLst/>
          </a:prstGeom>
        </p:spPr>
        <p:txBody>
          <a:bodyPr wrap="none">
            <a:spAutoFit/>
          </a:bodyPr>
          <a:lstStyle/>
          <a:p>
            <a:pPr algn="ctr"/>
            <a:r>
              <a:rPr lang="en-US" altLang="zh-CN" sz="2000" b="1" dirty="0">
                <a:effectLst>
                  <a:outerShdw blurRad="38100" dist="38100" dir="2700000" algn="tl">
                    <a:srgbClr val="000000">
                      <a:alpha val="43137"/>
                    </a:srgbClr>
                  </a:outerShdw>
                </a:effectLst>
              </a:rPr>
              <a:t>MATLAB &amp; Simulink</a:t>
            </a:r>
            <a:endParaRPr lang="zh-CN" altLang="en-US" sz="2000" b="1" dirty="0">
              <a:effectLst>
                <a:outerShdw blurRad="38100" dist="38100" dir="2700000" algn="tl">
                  <a:srgbClr val="000000">
                    <a:alpha val="43137"/>
                  </a:srgbClr>
                </a:outerShdw>
              </a:effectLst>
            </a:endParaRPr>
          </a:p>
        </p:txBody>
      </p:sp>
      <p:sp>
        <p:nvSpPr>
          <p:cNvPr id="20" name="Arrow: Right 19">
            <a:extLst>
              <a:ext uri="{FF2B5EF4-FFF2-40B4-BE49-F238E27FC236}">
                <a16:creationId xmlns:a16="http://schemas.microsoft.com/office/drawing/2014/main" id="{18A8FAF0-9C73-435F-AEE4-93DADFD336BD}"/>
              </a:ext>
            </a:extLst>
          </p:cNvPr>
          <p:cNvSpPr/>
          <p:nvPr/>
        </p:nvSpPr>
        <p:spPr>
          <a:xfrm rot="20333580">
            <a:off x="8546625" y="3110642"/>
            <a:ext cx="658620" cy="40001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ft Brace 20">
            <a:extLst>
              <a:ext uri="{FF2B5EF4-FFF2-40B4-BE49-F238E27FC236}">
                <a16:creationId xmlns:a16="http://schemas.microsoft.com/office/drawing/2014/main" id="{477F401A-3B33-4611-9A61-FA6495807408}"/>
              </a:ext>
            </a:extLst>
          </p:cNvPr>
          <p:cNvSpPr/>
          <p:nvPr/>
        </p:nvSpPr>
        <p:spPr>
          <a:xfrm rot="10800000">
            <a:off x="1722231" y="3754713"/>
            <a:ext cx="298200" cy="1854156"/>
          </a:xfrm>
          <a:prstGeom prst="leftBrace">
            <a:avLst>
              <a:gd name="adj1" fmla="val 40891"/>
              <a:gd name="adj2" fmla="val 4915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Rectangle: Rounded Corners 21">
            <a:extLst>
              <a:ext uri="{FF2B5EF4-FFF2-40B4-BE49-F238E27FC236}">
                <a16:creationId xmlns:a16="http://schemas.microsoft.com/office/drawing/2014/main" id="{57F8E71B-8C97-4FE2-B8FE-F0C4899C347C}"/>
              </a:ext>
            </a:extLst>
          </p:cNvPr>
          <p:cNvSpPr/>
          <p:nvPr/>
        </p:nvSpPr>
        <p:spPr>
          <a:xfrm>
            <a:off x="9419836" y="2824226"/>
            <a:ext cx="2610393" cy="584777"/>
          </a:xfrm>
          <a:prstGeom prst="roundRect">
            <a:avLst/>
          </a:prstGeom>
          <a:solidFill>
            <a:srgbClr val="7030A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Discretized System</a:t>
            </a:r>
            <a:endParaRPr lang="zh-CN" altLang="en-US" sz="2000" b="1" dirty="0"/>
          </a:p>
        </p:txBody>
      </p:sp>
      <p:sp>
        <p:nvSpPr>
          <p:cNvPr id="23" name="Rectangle 22">
            <a:extLst>
              <a:ext uri="{FF2B5EF4-FFF2-40B4-BE49-F238E27FC236}">
                <a16:creationId xmlns:a16="http://schemas.microsoft.com/office/drawing/2014/main" id="{80344F8C-2D32-4C74-93AB-9EB083245336}"/>
              </a:ext>
            </a:extLst>
          </p:cNvPr>
          <p:cNvSpPr/>
          <p:nvPr/>
        </p:nvSpPr>
        <p:spPr>
          <a:xfrm>
            <a:off x="9103419" y="5492883"/>
            <a:ext cx="1936749" cy="400110"/>
          </a:xfrm>
          <a:prstGeom prst="rect">
            <a:avLst/>
          </a:prstGeom>
        </p:spPr>
        <p:txBody>
          <a:bodyPr wrap="none">
            <a:spAutoFit/>
          </a:bodyPr>
          <a:lstStyle/>
          <a:p>
            <a:pPr algn="ctr"/>
            <a:r>
              <a:rPr lang="en-US" altLang="zh-CN" sz="2000" b="1" dirty="0">
                <a:effectLst>
                  <a:outerShdw blurRad="38100" dist="38100" dir="2700000" algn="tl">
                    <a:srgbClr val="000000">
                      <a:alpha val="43137"/>
                    </a:srgbClr>
                  </a:outerShdw>
                </a:effectLst>
              </a:rPr>
              <a:t>FlightGear v3.0</a:t>
            </a:r>
            <a:endParaRPr lang="zh-CN" altLang="en-US" sz="2000" b="1" dirty="0">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DC8069EC-0256-4E4B-82F3-910A6B73E73E}"/>
              </a:ext>
            </a:extLst>
          </p:cNvPr>
          <p:cNvSpPr/>
          <p:nvPr/>
        </p:nvSpPr>
        <p:spPr>
          <a:xfrm>
            <a:off x="2120324" y="772075"/>
            <a:ext cx="2580805" cy="257435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Arrow: Right 24">
            <a:extLst>
              <a:ext uri="{FF2B5EF4-FFF2-40B4-BE49-F238E27FC236}">
                <a16:creationId xmlns:a16="http://schemas.microsoft.com/office/drawing/2014/main" id="{3592318E-1A78-4156-BA2E-53176B22259E}"/>
              </a:ext>
            </a:extLst>
          </p:cNvPr>
          <p:cNvSpPr/>
          <p:nvPr/>
        </p:nvSpPr>
        <p:spPr>
          <a:xfrm rot="5400000">
            <a:off x="5670290" y="5417733"/>
            <a:ext cx="658620" cy="400014"/>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Arrow: Right 25">
            <a:extLst>
              <a:ext uri="{FF2B5EF4-FFF2-40B4-BE49-F238E27FC236}">
                <a16:creationId xmlns:a16="http://schemas.microsoft.com/office/drawing/2014/main" id="{246836E2-2767-4C40-A963-2519FA5939E2}"/>
              </a:ext>
            </a:extLst>
          </p:cNvPr>
          <p:cNvSpPr/>
          <p:nvPr/>
        </p:nvSpPr>
        <p:spPr>
          <a:xfrm rot="5400000">
            <a:off x="8167384" y="5423664"/>
            <a:ext cx="658620" cy="400014"/>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Rounded Corners 26">
            <a:extLst>
              <a:ext uri="{FF2B5EF4-FFF2-40B4-BE49-F238E27FC236}">
                <a16:creationId xmlns:a16="http://schemas.microsoft.com/office/drawing/2014/main" id="{99F46AA5-91E8-4AD0-912F-C48212D0A8F1}"/>
              </a:ext>
            </a:extLst>
          </p:cNvPr>
          <p:cNvSpPr/>
          <p:nvPr/>
        </p:nvSpPr>
        <p:spPr>
          <a:xfrm>
            <a:off x="3707250" y="6031324"/>
            <a:ext cx="3220841" cy="584777"/>
          </a:xfrm>
          <a:prstGeom prst="roundRect">
            <a:avLst/>
          </a:prstGeom>
          <a:solidFill>
            <a:schemeClr val="accent6">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Controller &amp; Filter Design</a:t>
            </a:r>
            <a:endParaRPr lang="zh-CN" altLang="en-US" sz="2000" b="1" dirty="0"/>
          </a:p>
        </p:txBody>
      </p:sp>
      <p:sp>
        <p:nvSpPr>
          <p:cNvPr id="28" name="Rectangle: Rounded Corners 27">
            <a:extLst>
              <a:ext uri="{FF2B5EF4-FFF2-40B4-BE49-F238E27FC236}">
                <a16:creationId xmlns:a16="http://schemas.microsoft.com/office/drawing/2014/main" id="{A08E886C-F386-4886-9BDE-2A59E4A9D9F2}"/>
              </a:ext>
            </a:extLst>
          </p:cNvPr>
          <p:cNvSpPr/>
          <p:nvPr/>
        </p:nvSpPr>
        <p:spPr>
          <a:xfrm>
            <a:off x="7605397" y="6031323"/>
            <a:ext cx="3119977" cy="584777"/>
          </a:xfrm>
          <a:prstGeom prst="roundRect">
            <a:avLst/>
          </a:prstGeom>
          <a:solidFill>
            <a:schemeClr val="accent6">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Lateral Motion Control</a:t>
            </a:r>
            <a:endParaRPr lang="zh-CN" altLang="en-US" sz="2000" b="1" dirty="0"/>
          </a:p>
        </p:txBody>
      </p:sp>
      <p:sp>
        <p:nvSpPr>
          <p:cNvPr id="29" name="Rectangle: Rounded Corners 28">
            <a:extLst>
              <a:ext uri="{FF2B5EF4-FFF2-40B4-BE49-F238E27FC236}">
                <a16:creationId xmlns:a16="http://schemas.microsoft.com/office/drawing/2014/main" id="{0D2200D8-311A-4EA3-8780-BB1F99F99FBF}"/>
              </a:ext>
            </a:extLst>
          </p:cNvPr>
          <p:cNvSpPr/>
          <p:nvPr/>
        </p:nvSpPr>
        <p:spPr>
          <a:xfrm>
            <a:off x="861125" y="3454604"/>
            <a:ext cx="819807" cy="584777"/>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u="sng" dirty="0">
                <a:solidFill>
                  <a:schemeClr val="tx1"/>
                </a:solidFill>
              </a:rPr>
              <a:t>CFD</a:t>
            </a:r>
            <a:endParaRPr lang="zh-CN" altLang="en-US" sz="2000" b="1" u="sng" dirty="0">
              <a:solidFill>
                <a:schemeClr val="tx1"/>
              </a:solidFill>
            </a:endParaRPr>
          </a:p>
        </p:txBody>
      </p:sp>
      <p:sp>
        <p:nvSpPr>
          <p:cNvPr id="30" name="Rectangle: Rounded Corners 29">
            <a:extLst>
              <a:ext uri="{FF2B5EF4-FFF2-40B4-BE49-F238E27FC236}">
                <a16:creationId xmlns:a16="http://schemas.microsoft.com/office/drawing/2014/main" id="{857093EA-E0C1-4818-AE64-AD2BB5837C91}"/>
              </a:ext>
            </a:extLst>
          </p:cNvPr>
          <p:cNvSpPr/>
          <p:nvPr/>
        </p:nvSpPr>
        <p:spPr>
          <a:xfrm>
            <a:off x="78518" y="5245571"/>
            <a:ext cx="1602414" cy="584777"/>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Aero</a:t>
            </a:r>
          </a:p>
          <a:p>
            <a:pPr algn="ctr"/>
            <a:r>
              <a:rPr lang="en-US" altLang="zh-CN" sz="2000" b="1" dirty="0">
                <a:solidFill>
                  <a:schemeClr val="tx1"/>
                </a:solidFill>
              </a:rPr>
              <a:t>coefficients</a:t>
            </a:r>
            <a:endParaRPr lang="zh-CN" altLang="en-US" sz="2000" b="1" dirty="0">
              <a:solidFill>
                <a:schemeClr val="tx1"/>
              </a:solidFill>
            </a:endParaRPr>
          </a:p>
        </p:txBody>
      </p:sp>
      <p:sp>
        <p:nvSpPr>
          <p:cNvPr id="31" name="Rectangle 30">
            <a:extLst>
              <a:ext uri="{FF2B5EF4-FFF2-40B4-BE49-F238E27FC236}">
                <a16:creationId xmlns:a16="http://schemas.microsoft.com/office/drawing/2014/main" id="{60EA685D-B42D-4F39-8AFB-D42290E8731E}"/>
              </a:ext>
            </a:extLst>
          </p:cNvPr>
          <p:cNvSpPr/>
          <p:nvPr/>
        </p:nvSpPr>
        <p:spPr>
          <a:xfrm>
            <a:off x="7300066" y="4439797"/>
            <a:ext cx="3883614" cy="2283732"/>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063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466953" y="1918867"/>
            <a:ext cx="9498828" cy="1754326"/>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System Overall Block Diagram </a:t>
            </a:r>
            <a:endParaRPr lang="en-US" altLang="zh-CN" sz="3200" b="1" dirty="0"/>
          </a:p>
          <a:p>
            <a:pPr marL="742950" indent="-742950">
              <a:buFont typeface="+mj-ea"/>
              <a:buAutoNum type="circleNumDbPlain"/>
            </a:pPr>
            <a:r>
              <a:rPr lang="en-US" altLang="zh-CN" sz="3200" b="1" dirty="0"/>
              <a:t>Basic Control Blocks</a:t>
            </a:r>
          </a:p>
          <a:p>
            <a:pPr marL="742950" indent="-742950">
              <a:buFont typeface="+mj-ea"/>
              <a:buAutoNum type="circleNumDbPlain"/>
            </a:pPr>
            <a:r>
              <a:rPr lang="en-US" altLang="zh-CN" sz="3200" b="1" dirty="0"/>
              <a:t>Attached Control Blocks(AeroSurf &amp; Propeller)</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2"/>
          <a:stretch>
            <a:fillRect/>
          </a:stretch>
        </p:blipFill>
        <p:spPr>
          <a:xfrm>
            <a:off x="8940413" y="87948"/>
            <a:ext cx="3170609" cy="800996"/>
          </a:xfrm>
          <a:prstGeom prst="rect">
            <a:avLst/>
          </a:prstGeom>
        </p:spPr>
      </p:pic>
      <p:pic>
        <p:nvPicPr>
          <p:cNvPr id="14" name="Graphic 13" descr="Network diagram">
            <a:extLst>
              <a:ext uri="{FF2B5EF4-FFF2-40B4-BE49-F238E27FC236}">
                <a16:creationId xmlns:a16="http://schemas.microsoft.com/office/drawing/2014/main" id="{DEE9FF9B-3C2C-4062-8338-2B61C710B7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226217" y="2008103"/>
            <a:ext cx="1398423" cy="1398423"/>
          </a:xfrm>
          <a:prstGeom prst="rect">
            <a:avLst/>
          </a:prstGeom>
        </p:spPr>
      </p:pic>
      <p:cxnSp>
        <p:nvCxnSpPr>
          <p:cNvPr id="8" name="Straight Connector 7">
            <a:extLst>
              <a:ext uri="{FF2B5EF4-FFF2-40B4-BE49-F238E27FC236}">
                <a16:creationId xmlns:a16="http://schemas.microsoft.com/office/drawing/2014/main" id="{16498E0F-F7BE-49C2-B0A6-F54066B1A969}"/>
              </a:ext>
            </a:extLst>
          </p:cNvPr>
          <p:cNvCxnSpPr>
            <a:cxnSpLocks/>
          </p:cNvCxnSpPr>
          <p:nvPr/>
        </p:nvCxnSpPr>
        <p:spPr>
          <a:xfrm flipH="1" flipV="1">
            <a:off x="2045796" y="2138604"/>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877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B49E6B-81D5-4B80-ACB9-DE838EEAB21C}"/>
              </a:ext>
            </a:extLst>
          </p:cNvPr>
          <p:cNvGrpSpPr/>
          <p:nvPr/>
        </p:nvGrpSpPr>
        <p:grpSpPr>
          <a:xfrm>
            <a:off x="178798" y="3653983"/>
            <a:ext cx="11574966" cy="3121584"/>
            <a:chOff x="0" y="-12032"/>
            <a:chExt cx="7190606" cy="1823530"/>
          </a:xfrm>
        </p:grpSpPr>
        <p:grpSp>
          <p:nvGrpSpPr>
            <p:cNvPr id="5" name="Group 4">
              <a:extLst>
                <a:ext uri="{FF2B5EF4-FFF2-40B4-BE49-F238E27FC236}">
                  <a16:creationId xmlns:a16="http://schemas.microsoft.com/office/drawing/2014/main" id="{59DB92FC-BDB6-476E-AC35-3A8EBA8D8C8D}"/>
                </a:ext>
              </a:extLst>
            </p:cNvPr>
            <p:cNvGrpSpPr/>
            <p:nvPr/>
          </p:nvGrpSpPr>
          <p:grpSpPr>
            <a:xfrm>
              <a:off x="0" y="0"/>
              <a:ext cx="5785411" cy="1811498"/>
              <a:chOff x="-360986" y="30086"/>
              <a:chExt cx="5786784" cy="1812290"/>
            </a:xfrm>
          </p:grpSpPr>
          <p:grpSp>
            <p:nvGrpSpPr>
              <p:cNvPr id="7" name="Group 6">
                <a:extLst>
                  <a:ext uri="{FF2B5EF4-FFF2-40B4-BE49-F238E27FC236}">
                    <a16:creationId xmlns:a16="http://schemas.microsoft.com/office/drawing/2014/main" id="{98D75451-FE50-4EDF-85BA-E29E14560FA8}"/>
                  </a:ext>
                </a:extLst>
              </p:cNvPr>
              <p:cNvGrpSpPr/>
              <p:nvPr/>
            </p:nvGrpSpPr>
            <p:grpSpPr>
              <a:xfrm>
                <a:off x="-360986" y="30086"/>
                <a:ext cx="5786784" cy="1812290"/>
                <a:chOff x="-487341" y="30086"/>
                <a:chExt cx="5787161" cy="1812290"/>
              </a:xfrm>
            </p:grpSpPr>
            <p:pic>
              <p:nvPicPr>
                <p:cNvPr id="9" name="Picture 8">
                  <a:extLst>
                    <a:ext uri="{FF2B5EF4-FFF2-40B4-BE49-F238E27FC236}">
                      <a16:creationId xmlns:a16="http://schemas.microsoft.com/office/drawing/2014/main" id="{53047552-BFD0-4999-A819-EFFB8DA27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341" y="30086"/>
                  <a:ext cx="3682299" cy="1812290"/>
                </a:xfrm>
                <a:prstGeom prst="rect">
                  <a:avLst/>
                </a:prstGeom>
              </p:spPr>
            </p:pic>
            <p:pic>
              <p:nvPicPr>
                <p:cNvPr id="10" name="Picture 9">
                  <a:extLst>
                    <a:ext uri="{FF2B5EF4-FFF2-40B4-BE49-F238E27FC236}">
                      <a16:creationId xmlns:a16="http://schemas.microsoft.com/office/drawing/2014/main" id="{43F1F39E-4C6F-439B-AFE1-9B56C2471C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54" r="5637"/>
                <a:stretch/>
              </p:blipFill>
              <p:spPr>
                <a:xfrm>
                  <a:off x="3225525" y="198536"/>
                  <a:ext cx="2074295" cy="141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8" name="Arrow: Right 7">
                <a:extLst>
                  <a:ext uri="{FF2B5EF4-FFF2-40B4-BE49-F238E27FC236}">
                    <a16:creationId xmlns:a16="http://schemas.microsoft.com/office/drawing/2014/main" id="{7EB1D9BE-1FFC-4317-B0AE-903E5C0B89E3}"/>
                  </a:ext>
                </a:extLst>
              </p:cNvPr>
              <p:cNvSpPr/>
              <p:nvPr/>
            </p:nvSpPr>
            <p:spPr>
              <a:xfrm rot="10800000">
                <a:off x="2779373" y="1392948"/>
                <a:ext cx="409074" cy="120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dirty="0"/>
              </a:p>
            </p:txBody>
          </p:sp>
        </p:grpSp>
        <p:pic>
          <p:nvPicPr>
            <p:cNvPr id="4" name="Picture 3">
              <a:extLst>
                <a:ext uri="{FF2B5EF4-FFF2-40B4-BE49-F238E27FC236}">
                  <a16:creationId xmlns:a16="http://schemas.microsoft.com/office/drawing/2014/main" id="{BA2E3105-A571-4CB6-B48B-C7C17F838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426" y="-12032"/>
              <a:ext cx="1313180" cy="1779270"/>
            </a:xfrm>
            <a:prstGeom prst="rect">
              <a:avLst/>
            </a:prstGeom>
          </p:spPr>
        </p:pic>
      </p:grpSp>
      <p:pic>
        <p:nvPicPr>
          <p:cNvPr id="11" name="Picture 10">
            <a:extLst>
              <a:ext uri="{FF2B5EF4-FFF2-40B4-BE49-F238E27FC236}">
                <a16:creationId xmlns:a16="http://schemas.microsoft.com/office/drawing/2014/main" id="{59E21EC0-EA6E-46AC-9E34-37BBB5D323AB}"/>
              </a:ext>
            </a:extLst>
          </p:cNvPr>
          <p:cNvPicPr/>
          <p:nvPr/>
        </p:nvPicPr>
        <p:blipFill rotWithShape="1">
          <a:blip r:embed="rId6">
            <a:extLst>
              <a:ext uri="{28A0092B-C50C-407E-A947-70E740481C1C}">
                <a14:useLocalDpi xmlns:a14="http://schemas.microsoft.com/office/drawing/2010/main" val="0"/>
              </a:ext>
            </a:extLst>
          </a:blip>
          <a:srcRect t="7000"/>
          <a:stretch/>
        </p:blipFill>
        <p:spPr>
          <a:xfrm>
            <a:off x="3521255" y="220440"/>
            <a:ext cx="4070273" cy="2000922"/>
          </a:xfrm>
          <a:prstGeom prst="rect">
            <a:avLst/>
          </a:prstGeom>
        </p:spPr>
      </p:pic>
      <p:pic>
        <p:nvPicPr>
          <p:cNvPr id="14" name="Picture 13">
            <a:extLst>
              <a:ext uri="{FF2B5EF4-FFF2-40B4-BE49-F238E27FC236}">
                <a16:creationId xmlns:a16="http://schemas.microsoft.com/office/drawing/2014/main" id="{37886E19-DD78-488D-A275-A0D9007A9E1D}"/>
              </a:ext>
            </a:extLst>
          </p:cNvPr>
          <p:cNvPicPr/>
          <p:nvPr/>
        </p:nvPicPr>
        <p:blipFill>
          <a:blip r:embed="rId7">
            <a:extLst>
              <a:ext uri="{28A0092B-C50C-407E-A947-70E740481C1C}">
                <a14:useLocalDpi xmlns:a14="http://schemas.microsoft.com/office/drawing/2010/main" val="0"/>
              </a:ext>
            </a:extLst>
          </a:blip>
          <a:stretch>
            <a:fillRect/>
          </a:stretch>
        </p:blipFill>
        <p:spPr>
          <a:xfrm>
            <a:off x="3656495" y="2118363"/>
            <a:ext cx="4070273" cy="1085655"/>
          </a:xfrm>
          <a:prstGeom prst="rect">
            <a:avLst/>
          </a:prstGeom>
        </p:spPr>
      </p:pic>
      <p:pic>
        <p:nvPicPr>
          <p:cNvPr id="16" name="Picture 15">
            <a:extLst>
              <a:ext uri="{FF2B5EF4-FFF2-40B4-BE49-F238E27FC236}">
                <a16:creationId xmlns:a16="http://schemas.microsoft.com/office/drawing/2014/main" id="{5D1C5320-422F-42B8-9B91-570187E5F7DC}"/>
              </a:ext>
            </a:extLst>
          </p:cNvPr>
          <p:cNvPicPr>
            <a:picLocks noChangeAspect="1"/>
          </p:cNvPicPr>
          <p:nvPr/>
        </p:nvPicPr>
        <p:blipFill>
          <a:blip r:embed="rId8"/>
          <a:stretch>
            <a:fillRect/>
          </a:stretch>
        </p:blipFill>
        <p:spPr>
          <a:xfrm>
            <a:off x="7785460" y="304349"/>
            <a:ext cx="3968304" cy="2807682"/>
          </a:xfrm>
          <a:prstGeom prst="rect">
            <a:avLst/>
          </a:prstGeom>
        </p:spPr>
      </p:pic>
      <p:sp>
        <p:nvSpPr>
          <p:cNvPr id="17" name="Rectangle 16">
            <a:extLst>
              <a:ext uri="{FF2B5EF4-FFF2-40B4-BE49-F238E27FC236}">
                <a16:creationId xmlns:a16="http://schemas.microsoft.com/office/drawing/2014/main" id="{B206BAC2-2B3A-490A-B2E5-993E7CAE1E18}"/>
              </a:ext>
            </a:extLst>
          </p:cNvPr>
          <p:cNvSpPr/>
          <p:nvPr/>
        </p:nvSpPr>
        <p:spPr>
          <a:xfrm>
            <a:off x="769660" y="0"/>
            <a:ext cx="4463081"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System Block Diagram </a:t>
            </a:r>
          </a:p>
        </p:txBody>
      </p:sp>
      <p:pic>
        <p:nvPicPr>
          <p:cNvPr id="18" name="Graphic 17" descr="Network diagram">
            <a:extLst>
              <a:ext uri="{FF2B5EF4-FFF2-40B4-BE49-F238E27FC236}">
                <a16:creationId xmlns:a16="http://schemas.microsoft.com/office/drawing/2014/main" id="{AD077E6A-84A2-41E7-A54C-18C22B3E01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0" y="-81102"/>
            <a:ext cx="770902" cy="770902"/>
          </a:xfrm>
          <a:prstGeom prst="rect">
            <a:avLst/>
          </a:prstGeom>
        </p:spPr>
      </p:pic>
      <p:sp>
        <p:nvSpPr>
          <p:cNvPr id="19" name="Rectangle 18">
            <a:extLst>
              <a:ext uri="{FF2B5EF4-FFF2-40B4-BE49-F238E27FC236}">
                <a16:creationId xmlns:a16="http://schemas.microsoft.com/office/drawing/2014/main" id="{9519B40C-85EC-490D-B792-65FB3422B020}"/>
              </a:ext>
            </a:extLst>
          </p:cNvPr>
          <p:cNvSpPr/>
          <p:nvPr/>
        </p:nvSpPr>
        <p:spPr>
          <a:xfrm>
            <a:off x="38274" y="1113729"/>
            <a:ext cx="3386015" cy="1569660"/>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Basic Control Blocks</a:t>
            </a:r>
          </a:p>
          <a:p>
            <a:pPr marL="342900" indent="-342900">
              <a:buFont typeface="Arial" panose="020B0604020202020204" pitchFamily="34" charset="0"/>
              <a:buChar char="•"/>
            </a:pPr>
            <a:r>
              <a:rPr lang="en-US" altLang="zh-CN" b="1" dirty="0"/>
              <a:t>Translational Kinematics</a:t>
            </a:r>
          </a:p>
          <a:p>
            <a:pPr marL="342900" indent="-342900">
              <a:buFont typeface="Arial" panose="020B0604020202020204" pitchFamily="34" charset="0"/>
              <a:buChar char="•"/>
            </a:pPr>
            <a:r>
              <a:rPr lang="en-US" altLang="zh-CN" b="1" dirty="0"/>
              <a:t>Translational Dynamics</a:t>
            </a:r>
          </a:p>
          <a:p>
            <a:pPr marL="342900" indent="-342900">
              <a:buFont typeface="Arial" panose="020B0604020202020204" pitchFamily="34" charset="0"/>
              <a:buChar char="•"/>
            </a:pPr>
            <a:r>
              <a:rPr lang="en-US" altLang="zh-CN" b="1" dirty="0"/>
              <a:t>Rotational Kinematics</a:t>
            </a:r>
          </a:p>
          <a:p>
            <a:pPr marL="342900" indent="-342900">
              <a:buFont typeface="Arial" panose="020B0604020202020204" pitchFamily="34" charset="0"/>
              <a:buChar char="•"/>
            </a:pPr>
            <a:r>
              <a:rPr lang="en-US" altLang="zh-CN" b="1" dirty="0"/>
              <a:t>Rotational Dynamics</a:t>
            </a:r>
          </a:p>
        </p:txBody>
      </p:sp>
      <p:sp>
        <p:nvSpPr>
          <p:cNvPr id="20" name="Rectangle 19">
            <a:extLst>
              <a:ext uri="{FF2B5EF4-FFF2-40B4-BE49-F238E27FC236}">
                <a16:creationId xmlns:a16="http://schemas.microsoft.com/office/drawing/2014/main" id="{14446A30-726C-4638-B317-C7E14CB73C7D}"/>
              </a:ext>
            </a:extLst>
          </p:cNvPr>
          <p:cNvSpPr/>
          <p:nvPr/>
        </p:nvSpPr>
        <p:spPr>
          <a:xfrm>
            <a:off x="38274" y="3271307"/>
            <a:ext cx="4203395"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ln w="0"/>
                <a:solidFill>
                  <a:srgbClr val="C00000"/>
                </a:solidFill>
                <a:effectLst>
                  <a:outerShdw blurRad="38100" dist="19050" dir="2700000" algn="tl" rotWithShape="0">
                    <a:schemeClr val="dk1">
                      <a:alpha val="40000"/>
                    </a:schemeClr>
                  </a:outerShdw>
                </a:effectLst>
                <a:latin typeface="+mn-ea"/>
              </a:rPr>
              <a:t>Propeller Control Diagram</a:t>
            </a:r>
            <a:endParaRPr lang="en-US" altLang="zh-CN" sz="2400" b="1" dirty="0">
              <a:solidFill>
                <a:srgbClr val="C00000"/>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7E4F1846-D181-4A29-A02D-AE52A4E3757A}"/>
              </a:ext>
            </a:extLst>
          </p:cNvPr>
          <p:cNvSpPr/>
          <p:nvPr/>
        </p:nvSpPr>
        <p:spPr>
          <a:xfrm>
            <a:off x="7807178" y="3212915"/>
            <a:ext cx="3517310"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ln w="0"/>
                <a:solidFill>
                  <a:srgbClr val="C00000"/>
                </a:solidFill>
                <a:effectLst>
                  <a:outerShdw blurRad="38100" dist="19050" dir="2700000" algn="tl" rotWithShape="0">
                    <a:schemeClr val="dk1">
                      <a:alpha val="40000"/>
                    </a:schemeClr>
                  </a:outerShdw>
                </a:effectLst>
                <a:latin typeface="+mn-ea"/>
              </a:rPr>
              <a:t>Aero-Surface Control</a:t>
            </a:r>
            <a:endParaRPr lang="en-US" altLang="zh-CN" sz="24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093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466952" y="2022868"/>
            <a:ext cx="9076001" cy="1754326"/>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Non-linear System</a:t>
            </a:r>
            <a:endParaRPr lang="en-US" altLang="zh-CN" sz="3200" b="1" dirty="0"/>
          </a:p>
          <a:p>
            <a:pPr marL="742950" indent="-742950">
              <a:buFont typeface="+mj-ea"/>
              <a:buAutoNum type="circleNumDbPlain"/>
            </a:pPr>
            <a:r>
              <a:rPr lang="en-US" altLang="zh-CN" sz="3200" b="1" dirty="0"/>
              <a:t>Trimmed Model </a:t>
            </a:r>
          </a:p>
          <a:p>
            <a:pPr marL="742950" indent="-742950">
              <a:buFont typeface="+mj-ea"/>
              <a:buAutoNum type="circleNumDbPlain"/>
            </a:pPr>
            <a:r>
              <a:rPr lang="en-US" altLang="zh-CN" sz="3200" b="1" dirty="0"/>
              <a:t>PID Controller Design for System Damping </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2"/>
          <a:stretch>
            <a:fillRect/>
          </a:stretch>
        </p:blipFill>
        <p:spPr>
          <a:xfrm>
            <a:off x="8940413" y="87948"/>
            <a:ext cx="3170609" cy="800996"/>
          </a:xfrm>
          <a:prstGeom prst="rect">
            <a:avLst/>
          </a:prstGeom>
        </p:spPr>
      </p:pic>
      <p:pic>
        <p:nvPicPr>
          <p:cNvPr id="14" name="Graphic 13" descr="Network diagram">
            <a:extLst>
              <a:ext uri="{FF2B5EF4-FFF2-40B4-BE49-F238E27FC236}">
                <a16:creationId xmlns:a16="http://schemas.microsoft.com/office/drawing/2014/main" id="{DEE9FF9B-3C2C-4062-8338-2B61C710B7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226217" y="2008103"/>
            <a:ext cx="1398423" cy="1398423"/>
          </a:xfrm>
          <a:prstGeom prst="rect">
            <a:avLst/>
          </a:prstGeom>
        </p:spPr>
      </p:pic>
      <p:cxnSp>
        <p:nvCxnSpPr>
          <p:cNvPr id="8" name="Straight Connector 7">
            <a:extLst>
              <a:ext uri="{FF2B5EF4-FFF2-40B4-BE49-F238E27FC236}">
                <a16:creationId xmlns:a16="http://schemas.microsoft.com/office/drawing/2014/main" id="{16498E0F-F7BE-49C2-B0A6-F54066B1A969}"/>
              </a:ext>
            </a:extLst>
          </p:cNvPr>
          <p:cNvCxnSpPr>
            <a:cxnSpLocks/>
          </p:cNvCxnSpPr>
          <p:nvPr/>
        </p:nvCxnSpPr>
        <p:spPr>
          <a:xfrm flipH="1" flipV="1">
            <a:off x="2045796" y="2138604"/>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103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B4B2DB-7DD3-4D9E-9B7D-8098F2BB992C}"/>
              </a:ext>
            </a:extLst>
          </p:cNvPr>
          <p:cNvGrpSpPr/>
          <p:nvPr/>
        </p:nvGrpSpPr>
        <p:grpSpPr>
          <a:xfrm>
            <a:off x="197615" y="689801"/>
            <a:ext cx="9128873" cy="6168199"/>
            <a:chOff x="1430890" y="503640"/>
            <a:chExt cx="9128873" cy="6168199"/>
          </a:xfrm>
        </p:grpSpPr>
        <p:pic>
          <p:nvPicPr>
            <p:cNvPr id="3" name="Picture 2">
              <a:extLst>
                <a:ext uri="{FF2B5EF4-FFF2-40B4-BE49-F238E27FC236}">
                  <a16:creationId xmlns:a16="http://schemas.microsoft.com/office/drawing/2014/main" id="{430CF2DC-EDFE-40CA-A1FC-E150C0B25B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0890" y="503640"/>
              <a:ext cx="9128873" cy="5776330"/>
            </a:xfrm>
            <a:prstGeom prst="rect">
              <a:avLst/>
            </a:prstGeom>
          </p:spPr>
        </p:pic>
        <p:sp>
          <p:nvSpPr>
            <p:cNvPr id="5" name="Rectangle 4">
              <a:extLst>
                <a:ext uri="{FF2B5EF4-FFF2-40B4-BE49-F238E27FC236}">
                  <a16:creationId xmlns:a16="http://schemas.microsoft.com/office/drawing/2014/main" id="{F47A1A54-E923-49FE-B34A-F6784295BC13}"/>
                </a:ext>
              </a:extLst>
            </p:cNvPr>
            <p:cNvSpPr/>
            <p:nvPr/>
          </p:nvSpPr>
          <p:spPr>
            <a:xfrm>
              <a:off x="2966392" y="6210174"/>
              <a:ext cx="5516382" cy="461665"/>
            </a:xfrm>
            <a:prstGeom prst="rect">
              <a:avLst/>
            </a:prstGeom>
          </p:spPr>
          <p:txBody>
            <a:bodyPr wrap="none">
              <a:spAutoFit/>
            </a:bodyPr>
            <a:lstStyle/>
            <a:p>
              <a:pPr marL="285750" indent="-285750">
                <a:buFont typeface="Wingdings" panose="05000000000000000000" pitchFamily="2" charset="2"/>
                <a:buChar char="p"/>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 Trimmed States [Alt, Phi, Psi, V, P, Q, R]</a:t>
              </a:r>
              <a:endParaRPr lang="zh-CN" altLang="en-US" sz="2400" b="1" dirty="0">
                <a:solidFill>
                  <a:srgbClr val="C00000"/>
                </a:solidFill>
              </a:endParaRPr>
            </a:p>
          </p:txBody>
        </p:sp>
      </p:grpSp>
      <p:sp>
        <p:nvSpPr>
          <p:cNvPr id="6" name="Rectangle 5">
            <a:extLst>
              <a:ext uri="{FF2B5EF4-FFF2-40B4-BE49-F238E27FC236}">
                <a16:creationId xmlns:a16="http://schemas.microsoft.com/office/drawing/2014/main" id="{001CCF79-50B2-4A47-BFF2-031CF6AFBD84}"/>
              </a:ext>
            </a:extLst>
          </p:cNvPr>
          <p:cNvSpPr/>
          <p:nvPr/>
        </p:nvSpPr>
        <p:spPr>
          <a:xfrm>
            <a:off x="786947" y="0"/>
            <a:ext cx="3300904"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Model Trimming</a:t>
            </a:r>
            <a:endParaRPr lang="en-US" altLang="zh-CN" sz="3200" b="1" cap="none" spc="0" dirty="0">
              <a:ln w="0"/>
              <a:solidFill>
                <a:srgbClr val="C00000"/>
              </a:solidFill>
              <a:effectLst>
                <a:outerShdw blurRad="38100" dist="19050" dir="2700000" algn="tl" rotWithShape="0">
                  <a:schemeClr val="dk1">
                    <a:alpha val="40000"/>
                  </a:schemeClr>
                </a:outerShdw>
              </a:effectLst>
              <a:latin typeface="+mn-ea"/>
            </a:endParaRPr>
          </a:p>
        </p:txBody>
      </p:sp>
      <p:pic>
        <p:nvPicPr>
          <p:cNvPr id="7" name="Graphic 6" descr="Network diagram">
            <a:extLst>
              <a:ext uri="{FF2B5EF4-FFF2-40B4-BE49-F238E27FC236}">
                <a16:creationId xmlns:a16="http://schemas.microsoft.com/office/drawing/2014/main" id="{A85CB09A-DEB1-4F42-9F8F-37C927C91D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0" y="-81102"/>
            <a:ext cx="770902" cy="770902"/>
          </a:xfrm>
          <a:prstGeom prst="rect">
            <a:avLst/>
          </a:prstGeom>
        </p:spPr>
      </p:pic>
      <p:sp>
        <p:nvSpPr>
          <p:cNvPr id="8" name="Rectangle 7">
            <a:extLst>
              <a:ext uri="{FF2B5EF4-FFF2-40B4-BE49-F238E27FC236}">
                <a16:creationId xmlns:a16="http://schemas.microsoft.com/office/drawing/2014/main" id="{E2B7AD40-3A45-425A-982E-8AB760EB81ED}"/>
              </a:ext>
            </a:extLst>
          </p:cNvPr>
          <p:cNvSpPr/>
          <p:nvPr/>
        </p:nvSpPr>
        <p:spPr>
          <a:xfrm>
            <a:off x="9411370" y="1729309"/>
            <a:ext cx="2583015"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Trimmed Model</a:t>
            </a:r>
            <a:endParaRPr lang="zh-CN" altLang="en-US" sz="2400" b="1" dirty="0">
              <a:solidFill>
                <a:srgbClr val="C00000"/>
              </a:solidFill>
            </a:endParaRPr>
          </a:p>
        </p:txBody>
      </p:sp>
      <p:sp>
        <p:nvSpPr>
          <p:cNvPr id="9" name="Rectangle 8">
            <a:extLst>
              <a:ext uri="{FF2B5EF4-FFF2-40B4-BE49-F238E27FC236}">
                <a16:creationId xmlns:a16="http://schemas.microsoft.com/office/drawing/2014/main" id="{0D982612-7D8E-4510-8F73-7A4D432D421E}"/>
              </a:ext>
            </a:extLst>
          </p:cNvPr>
          <p:cNvSpPr/>
          <p:nvPr/>
        </p:nvSpPr>
        <p:spPr>
          <a:xfrm>
            <a:off x="9250235" y="4979912"/>
            <a:ext cx="2905283"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Untrimmed Model</a:t>
            </a:r>
            <a:endParaRPr lang="zh-CN" altLang="en-US" sz="2400" b="1" dirty="0">
              <a:solidFill>
                <a:srgbClr val="C00000"/>
              </a:solidFill>
            </a:endParaRPr>
          </a:p>
        </p:txBody>
      </p:sp>
    </p:spTree>
    <p:extLst>
      <p:ext uri="{BB962C8B-B14F-4D97-AF65-F5344CB8AC3E}">
        <p14:creationId xmlns:p14="http://schemas.microsoft.com/office/powerpoint/2010/main" val="81146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3462C4-DAC2-46CB-839E-1B5675E166C5}"/>
              </a:ext>
            </a:extLst>
          </p:cNvPr>
          <p:cNvSpPr/>
          <p:nvPr/>
        </p:nvSpPr>
        <p:spPr>
          <a:xfrm>
            <a:off x="770902" y="11961"/>
            <a:ext cx="8257389"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PID Controller Design for System Damping </a:t>
            </a:r>
          </a:p>
        </p:txBody>
      </p:sp>
      <p:pic>
        <p:nvPicPr>
          <p:cNvPr id="4" name="Graphic 3" descr="Network diagram">
            <a:extLst>
              <a:ext uri="{FF2B5EF4-FFF2-40B4-BE49-F238E27FC236}">
                <a16:creationId xmlns:a16="http://schemas.microsoft.com/office/drawing/2014/main" id="{9358FCAA-239F-4765-AF3D-7C74D3B415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0" y="-81102"/>
            <a:ext cx="770902" cy="770902"/>
          </a:xfrm>
          <a:prstGeom prst="rect">
            <a:avLst/>
          </a:prstGeom>
        </p:spPr>
      </p:pic>
      <p:pic>
        <p:nvPicPr>
          <p:cNvPr id="6" name="Picture 5">
            <a:extLst>
              <a:ext uri="{FF2B5EF4-FFF2-40B4-BE49-F238E27FC236}">
                <a16:creationId xmlns:a16="http://schemas.microsoft.com/office/drawing/2014/main" id="{ABF40F97-F693-4B1E-833C-CC30CB3EDAC8}"/>
              </a:ext>
            </a:extLst>
          </p:cNvPr>
          <p:cNvPicPr>
            <a:picLocks noChangeAspect="1"/>
          </p:cNvPicPr>
          <p:nvPr/>
        </p:nvPicPr>
        <p:blipFill>
          <a:blip r:embed="rId5"/>
          <a:stretch>
            <a:fillRect/>
          </a:stretch>
        </p:blipFill>
        <p:spPr>
          <a:xfrm>
            <a:off x="374021" y="782864"/>
            <a:ext cx="11261720" cy="2523171"/>
          </a:xfrm>
          <a:prstGeom prst="rect">
            <a:avLst/>
          </a:prstGeom>
        </p:spPr>
      </p:pic>
      <p:grpSp>
        <p:nvGrpSpPr>
          <p:cNvPr id="10" name="Group 9">
            <a:extLst>
              <a:ext uri="{FF2B5EF4-FFF2-40B4-BE49-F238E27FC236}">
                <a16:creationId xmlns:a16="http://schemas.microsoft.com/office/drawing/2014/main" id="{EADED011-D81C-4AD1-AAC3-8EDCA0C7DEA3}"/>
              </a:ext>
            </a:extLst>
          </p:cNvPr>
          <p:cNvGrpSpPr/>
          <p:nvPr/>
        </p:nvGrpSpPr>
        <p:grpSpPr>
          <a:xfrm>
            <a:off x="322300" y="3225657"/>
            <a:ext cx="11507802" cy="2961035"/>
            <a:chOff x="275255" y="3364460"/>
            <a:chExt cx="11507802" cy="2961035"/>
          </a:xfrm>
        </p:grpSpPr>
        <p:pic>
          <p:nvPicPr>
            <p:cNvPr id="7" name="Picture 6">
              <a:extLst>
                <a:ext uri="{FF2B5EF4-FFF2-40B4-BE49-F238E27FC236}">
                  <a16:creationId xmlns:a16="http://schemas.microsoft.com/office/drawing/2014/main" id="{5BE08D7C-3DA7-4039-8507-927123CC9AE0}"/>
                </a:ext>
              </a:extLst>
            </p:cNvPr>
            <p:cNvPicPr/>
            <p:nvPr/>
          </p:nvPicPr>
          <p:blipFill rotWithShape="1">
            <a:blip r:embed="rId6">
              <a:extLst>
                <a:ext uri="{28A0092B-C50C-407E-A947-70E740481C1C}">
                  <a14:useLocalDpi xmlns:a14="http://schemas.microsoft.com/office/drawing/2010/main" val="0"/>
                </a:ext>
              </a:extLst>
            </a:blip>
            <a:srcRect t="16038" b="4747"/>
            <a:stretch/>
          </p:blipFill>
          <p:spPr>
            <a:xfrm>
              <a:off x="275255" y="3492162"/>
              <a:ext cx="7190552" cy="2833333"/>
            </a:xfrm>
            <a:prstGeom prst="rect">
              <a:avLst/>
            </a:prstGeom>
          </p:spPr>
        </p:pic>
        <p:pic>
          <p:nvPicPr>
            <p:cNvPr id="8" name="Picture 7">
              <a:extLst>
                <a:ext uri="{FF2B5EF4-FFF2-40B4-BE49-F238E27FC236}">
                  <a16:creationId xmlns:a16="http://schemas.microsoft.com/office/drawing/2014/main" id="{0DCE20B8-8FC2-4114-A6C7-7E37EBC95103}"/>
                </a:ext>
              </a:extLst>
            </p:cNvPr>
            <p:cNvPicPr/>
            <p:nvPr/>
          </p:nvPicPr>
          <p:blipFill>
            <a:blip r:embed="rId7">
              <a:extLst>
                <a:ext uri="{28A0092B-C50C-407E-A947-70E740481C1C}">
                  <a14:useLocalDpi xmlns:a14="http://schemas.microsoft.com/office/drawing/2010/main" val="0"/>
                </a:ext>
              </a:extLst>
            </a:blip>
            <a:stretch>
              <a:fillRect/>
            </a:stretch>
          </p:blipFill>
          <p:spPr>
            <a:xfrm>
              <a:off x="7704354" y="4908828"/>
              <a:ext cx="4078703" cy="1387311"/>
            </a:xfrm>
            <a:prstGeom prst="rect">
              <a:avLst/>
            </a:prstGeom>
          </p:spPr>
        </p:pic>
        <p:pic>
          <p:nvPicPr>
            <p:cNvPr id="9" name="Picture 8">
              <a:extLst>
                <a:ext uri="{FF2B5EF4-FFF2-40B4-BE49-F238E27FC236}">
                  <a16:creationId xmlns:a16="http://schemas.microsoft.com/office/drawing/2014/main" id="{35C5CB17-3EB3-44FA-91A5-002014DC8F7A}"/>
                </a:ext>
              </a:extLst>
            </p:cNvPr>
            <p:cNvPicPr/>
            <p:nvPr/>
          </p:nvPicPr>
          <p:blipFill>
            <a:blip r:embed="rId8">
              <a:extLst>
                <a:ext uri="{28A0092B-C50C-407E-A947-70E740481C1C}">
                  <a14:useLocalDpi xmlns:a14="http://schemas.microsoft.com/office/drawing/2010/main" val="0"/>
                </a:ext>
              </a:extLst>
            </a:blip>
            <a:stretch>
              <a:fillRect/>
            </a:stretch>
          </p:blipFill>
          <p:spPr>
            <a:xfrm>
              <a:off x="7709420" y="3364460"/>
              <a:ext cx="4073637" cy="1420365"/>
            </a:xfrm>
            <a:prstGeom prst="rect">
              <a:avLst/>
            </a:prstGeom>
          </p:spPr>
        </p:pic>
      </p:grpSp>
      <p:sp>
        <p:nvSpPr>
          <p:cNvPr id="11" name="Rectangle 10">
            <a:extLst>
              <a:ext uri="{FF2B5EF4-FFF2-40B4-BE49-F238E27FC236}">
                <a16:creationId xmlns:a16="http://schemas.microsoft.com/office/drawing/2014/main" id="{D821174D-392A-4EA0-94FA-8AD1C163E8DE}"/>
              </a:ext>
            </a:extLst>
          </p:cNvPr>
          <p:cNvSpPr/>
          <p:nvPr/>
        </p:nvSpPr>
        <p:spPr>
          <a:xfrm>
            <a:off x="891543" y="6384374"/>
            <a:ext cx="1665841"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With PID</a:t>
            </a:r>
            <a:endParaRPr lang="zh-CN" altLang="en-US" sz="2400" b="1" dirty="0">
              <a:solidFill>
                <a:srgbClr val="C00000"/>
              </a:solidFill>
            </a:endParaRPr>
          </a:p>
        </p:txBody>
      </p:sp>
      <p:sp>
        <p:nvSpPr>
          <p:cNvPr id="12" name="Rectangle 11">
            <a:extLst>
              <a:ext uri="{FF2B5EF4-FFF2-40B4-BE49-F238E27FC236}">
                <a16:creationId xmlns:a16="http://schemas.microsoft.com/office/drawing/2014/main" id="{B2C92EE0-B1B4-4B76-BD78-7353357C583F}"/>
              </a:ext>
            </a:extLst>
          </p:cNvPr>
          <p:cNvSpPr/>
          <p:nvPr/>
        </p:nvSpPr>
        <p:spPr>
          <a:xfrm>
            <a:off x="4448050" y="6384374"/>
            <a:ext cx="2103461"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Without PID</a:t>
            </a:r>
            <a:endParaRPr lang="zh-CN" altLang="en-US" sz="2400" b="1" dirty="0">
              <a:solidFill>
                <a:srgbClr val="C00000"/>
              </a:solidFill>
            </a:endParaRPr>
          </a:p>
        </p:txBody>
      </p:sp>
      <p:sp>
        <p:nvSpPr>
          <p:cNvPr id="13" name="Rectangle 12">
            <a:extLst>
              <a:ext uri="{FF2B5EF4-FFF2-40B4-BE49-F238E27FC236}">
                <a16:creationId xmlns:a16="http://schemas.microsoft.com/office/drawing/2014/main" id="{1F93A469-D598-4366-8E08-CFFE9D3D5C49}"/>
              </a:ext>
            </a:extLst>
          </p:cNvPr>
          <p:cNvSpPr/>
          <p:nvPr/>
        </p:nvSpPr>
        <p:spPr>
          <a:xfrm>
            <a:off x="8442177" y="6289726"/>
            <a:ext cx="2702215"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Yaw Angle Tuned</a:t>
            </a:r>
            <a:endParaRPr lang="zh-CN" altLang="en-US" sz="2400" b="1" dirty="0">
              <a:solidFill>
                <a:srgbClr val="C00000"/>
              </a:solidFill>
            </a:endParaRPr>
          </a:p>
        </p:txBody>
      </p:sp>
    </p:spTree>
    <p:extLst>
      <p:ext uri="{BB962C8B-B14F-4D97-AF65-F5344CB8AC3E}">
        <p14:creationId xmlns:p14="http://schemas.microsoft.com/office/powerpoint/2010/main" val="2400970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DEC9-B432-4D36-839E-F2D3E58660EB}"/>
              </a:ext>
            </a:extLst>
          </p:cNvPr>
          <p:cNvSpPr>
            <a:spLocks noGrp="1"/>
          </p:cNvSpPr>
          <p:nvPr>
            <p:ph type="title"/>
          </p:nvPr>
        </p:nvSpPr>
        <p:spPr/>
        <p:txBody>
          <a:bodyPr>
            <a:normAutofit/>
          </a:bodyPr>
          <a:lstStyle/>
          <a:p>
            <a:r>
              <a:rPr lang="en-US" b="1" dirty="0">
                <a:solidFill>
                  <a:srgbClr val="C00000"/>
                </a:solidFill>
                <a:effectLst>
                  <a:outerShdw blurRad="38100" dist="38100" dir="2700000" algn="tl">
                    <a:srgbClr val="000000">
                      <a:alpha val="43137"/>
                    </a:srgbClr>
                  </a:outerShdw>
                </a:effectLst>
                <a:latin typeface="+mn-lt"/>
              </a:rPr>
              <a:t>ASW-28 Aircraft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4E969C-2D4A-482E-83E3-1C92695E8A41}"/>
                  </a:ext>
                </a:extLst>
              </p:cNvPr>
              <p:cNvSpPr>
                <a:spLocks noGrp="1"/>
              </p:cNvSpPr>
              <p:nvPr>
                <p:ph idx="1"/>
              </p:nvPr>
            </p:nvSpPr>
            <p:spPr>
              <a:xfrm>
                <a:off x="880353" y="1877439"/>
                <a:ext cx="3755656" cy="4142362"/>
              </a:xfrm>
            </p:spPr>
            <p:txBody>
              <a:bodyPr anchor="ctr">
                <a:normAutofit/>
              </a:bodyPr>
              <a:lstStyle/>
              <a:p>
                <a:r>
                  <a:rPr lang="en-US" sz="1600" dirty="0"/>
                  <a:t>Used Mass and Geometry properties from lecture notes and homework</a:t>
                </a:r>
              </a:p>
              <a:p>
                <a:r>
                  <a:rPr lang="en-US" sz="1600" dirty="0"/>
                  <a:t>Key properties: </a:t>
                </a:r>
                <a14:m>
                  <m:oMath xmlns:m="http://schemas.openxmlformats.org/officeDocument/2006/math">
                    <m:r>
                      <a:rPr lang="en-US" sz="1600" i="1">
                        <a:latin typeface="Cambria Math" panose="02040503050406030204" pitchFamily="18" charset="0"/>
                      </a:rPr>
                      <m:t>𝑚</m:t>
                    </m:r>
                    <m:r>
                      <a:rPr lang="en-US" sz="1600" i="1">
                        <a:latin typeface="Cambria Math" panose="02040503050406030204" pitchFamily="18" charset="0"/>
                      </a:rPr>
                      <m:t>=.48 </m:t>
                    </m:r>
                    <m:r>
                      <a:rPr lang="en-US" sz="1600" i="1">
                        <a:latin typeface="Cambria Math" panose="02040503050406030204" pitchFamily="18" charset="0"/>
                      </a:rPr>
                      <m:t>𝑘𝑔</m:t>
                    </m:r>
                    <m:r>
                      <a:rPr lang="en-US" sz="1600" b="0" i="0">
                        <a:latin typeface="Cambria Math" panose="02040503050406030204" pitchFamily="18" charset="0"/>
                      </a:rPr>
                      <m:t>,</m:t>
                    </m:r>
                  </m:oMath>
                </a14:m>
                <a:br>
                  <a:rPr lang="en-US" sz="1600" b="0" dirty="0"/>
                </a:br>
                <a:br>
                  <a:rPr lang="en-US" sz="1600" b="0" i="0" dirty="0">
                    <a:latin typeface="Cambria Math" panose="02040503050406030204" pitchFamily="18" charset="0"/>
                  </a:rPr>
                </a:br>
                <a14:m>
                  <m:oMath xmlns:m="http://schemas.openxmlformats.org/officeDocument/2006/math">
                    <m:r>
                      <a:rPr lang="en-US" sz="1600" b="0" i="0">
                        <a:latin typeface="Cambria Math" panose="02040503050406030204" pitchFamily="18" charset="0"/>
                      </a:rPr>
                      <m:t>  </m:t>
                    </m:r>
                    <m:r>
                      <a:rPr lang="en-US" sz="1600" i="1">
                        <a:latin typeface="Cambria Math" panose="02040503050406030204" pitchFamily="18" charset="0"/>
                      </a:rPr>
                      <m:t>𝐽</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.0494</m:t>
                              </m:r>
                            </m:e>
                            <m:e>
                              <m:r>
                                <a:rPr lang="en-US" sz="1600" i="1">
                                  <a:latin typeface="Cambria Math" panose="02040503050406030204" pitchFamily="18" charset="0"/>
                                </a:rPr>
                                <m:t>0</m:t>
                              </m:r>
                            </m:e>
                            <m:e>
                              <m:r>
                                <a:rPr lang="en-US" sz="1600" i="1">
                                  <a:latin typeface="Cambria Math" panose="02040503050406030204" pitchFamily="18" charset="0"/>
                                </a:rPr>
                                <m:t>−.0017</m:t>
                              </m:r>
                            </m:e>
                          </m:mr>
                          <m:mr>
                            <m:e>
                              <m:r>
                                <a:rPr lang="en-US" sz="1600" i="1">
                                  <a:latin typeface="Cambria Math" panose="02040503050406030204" pitchFamily="18" charset="0"/>
                                </a:rPr>
                                <m:t>0</m:t>
                              </m:r>
                            </m:e>
                            <m:e>
                              <m:r>
                                <a:rPr lang="en-US" sz="1600" i="1">
                                  <a:latin typeface="Cambria Math" panose="02040503050406030204" pitchFamily="18" charset="0"/>
                                </a:rPr>
                                <m:t>.0223</m:t>
                              </m:r>
                            </m:e>
                            <m:e>
                              <m:r>
                                <a:rPr lang="en-US" sz="1600" i="1">
                                  <a:latin typeface="Cambria Math" panose="02040503050406030204" pitchFamily="18" charset="0"/>
                                </a:rPr>
                                <m:t>0</m:t>
                              </m:r>
                            </m:e>
                          </m:mr>
                          <m:mr>
                            <m:e>
                              <m:r>
                                <a:rPr lang="en-US" sz="1600" i="1">
                                  <a:latin typeface="Cambria Math" panose="02040503050406030204" pitchFamily="18" charset="0"/>
                                </a:rPr>
                                <m:t>−.0017</m:t>
                              </m:r>
                            </m:e>
                            <m:e>
                              <m:r>
                                <a:rPr lang="en-US" sz="1600" i="1">
                                  <a:latin typeface="Cambria Math" panose="02040503050406030204" pitchFamily="18" charset="0"/>
                                </a:rPr>
                                <m:t>0</m:t>
                              </m:r>
                            </m:e>
                            <m:e>
                              <m:r>
                                <a:rPr lang="en-US" sz="1600" i="1">
                                  <a:latin typeface="Cambria Math" panose="02040503050406030204" pitchFamily="18" charset="0"/>
                                </a:rPr>
                                <m:t>.0708</m:t>
                              </m:r>
                            </m:e>
                          </m:mr>
                        </m:m>
                      </m:e>
                    </m:d>
                  </m:oMath>
                </a14:m>
                <a:endParaRPr lang="en-US" sz="1600" dirty="0"/>
              </a:p>
              <a:p>
                <a:endParaRPr lang="en-US" sz="1600" dirty="0"/>
              </a:p>
              <a:p>
                <a:r>
                  <a:rPr lang="en-US" sz="1600" dirty="0" err="1"/>
                  <a:t>FlightGear</a:t>
                </a:r>
                <a:r>
                  <a:rPr lang="en-US" sz="1600" dirty="0"/>
                  <a:t> Visualization</a:t>
                </a:r>
              </a:p>
              <a:p>
                <a:pPr marL="0" indent="0">
                  <a:buNone/>
                </a:pPr>
                <a:endParaRPr lang="en-US" sz="1600" dirty="0"/>
              </a:p>
            </p:txBody>
          </p:sp>
        </mc:Choice>
        <mc:Fallback>
          <p:sp>
            <p:nvSpPr>
              <p:cNvPr id="3" name="Content Placeholder 2">
                <a:extLst>
                  <a:ext uri="{FF2B5EF4-FFF2-40B4-BE49-F238E27FC236}">
                    <a16:creationId xmlns:a16="http://schemas.microsoft.com/office/drawing/2014/main" id="{E34E969C-2D4A-482E-83E3-1C92695E8A41}"/>
                  </a:ext>
                </a:extLst>
              </p:cNvPr>
              <p:cNvSpPr>
                <a:spLocks noGrp="1" noRot="1" noChangeAspect="1" noMove="1" noResize="1" noEditPoints="1" noAdjustHandles="1" noChangeArrowheads="1" noChangeShapeType="1" noTextEdit="1"/>
              </p:cNvSpPr>
              <p:nvPr>
                <p:ph idx="1"/>
              </p:nvPr>
            </p:nvSpPr>
            <p:spPr>
              <a:xfrm>
                <a:off x="880353" y="1877439"/>
                <a:ext cx="3755656" cy="4142362"/>
              </a:xfrm>
              <a:blipFill>
                <a:blip r:embed="rId2"/>
                <a:stretch>
                  <a:fillRect l="-64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EA6F528-9C2E-47B7-9001-65C82962ECF1}"/>
              </a:ext>
            </a:extLst>
          </p:cNvPr>
          <p:cNvPicPr>
            <a:picLocks noChangeAspect="1"/>
          </p:cNvPicPr>
          <p:nvPr/>
        </p:nvPicPr>
        <p:blipFill rotWithShape="1">
          <a:blip r:embed="rId3"/>
          <a:srcRect l="5157" r="14023" b="2"/>
          <a:stretch/>
        </p:blipFill>
        <p:spPr>
          <a:xfrm>
            <a:off x="4999547" y="2415038"/>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42303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187254" y="1918868"/>
            <a:ext cx="9498828" cy="2739211"/>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System Linearization</a:t>
            </a:r>
            <a:endParaRPr lang="en-US" altLang="zh-CN" sz="3200" b="1" dirty="0"/>
          </a:p>
          <a:p>
            <a:pPr marL="742950" indent="-742950">
              <a:buFont typeface="+mj-ea"/>
              <a:buAutoNum type="circleNumDbPlain"/>
            </a:pPr>
            <a:r>
              <a:rPr lang="en-US" altLang="zh-CN" sz="3200" b="1" dirty="0"/>
              <a:t>Linearized System Behaviors &amp; PID design</a:t>
            </a:r>
          </a:p>
          <a:p>
            <a:pPr marL="742950" indent="-742950">
              <a:buFont typeface="+mj-ea"/>
              <a:buAutoNum type="circleNumDbPlain"/>
            </a:pPr>
            <a:r>
              <a:rPr lang="en-US" altLang="zh-CN" sz="3200" b="1" dirty="0"/>
              <a:t>Steady State Analysis. </a:t>
            </a:r>
          </a:p>
          <a:p>
            <a:pPr marL="742950" indent="-742950">
              <a:buFont typeface="+mj-ea"/>
              <a:buAutoNum type="circleNumDbPlain"/>
            </a:pPr>
            <a:r>
              <a:rPr lang="en-US" altLang="zh-CN" sz="3200" b="1" dirty="0"/>
              <a:t>Lateral Motion Control (</a:t>
            </a:r>
            <a:r>
              <a:rPr lang="en-US" altLang="zh-CN" sz="3200" b="1" u="sng" dirty="0"/>
              <a:t>Wash out Filter</a:t>
            </a:r>
            <a:r>
              <a:rPr lang="en-US" altLang="zh-CN" sz="3200" b="1" dirty="0"/>
              <a:t>).</a:t>
            </a:r>
          </a:p>
          <a:p>
            <a:pPr marL="742950" indent="-742950">
              <a:buFont typeface="+mj-ea"/>
              <a:buAutoNum type="circleNumDbPlain"/>
            </a:pPr>
            <a:r>
              <a:rPr lang="en-US" altLang="zh-CN" sz="3200" b="1" dirty="0"/>
              <a:t>System </a:t>
            </a:r>
            <a:r>
              <a:rPr lang="en-US" altLang="zh-CN" sz="3200" b="1" u="sng" dirty="0"/>
              <a:t>Discretization</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2"/>
          <a:stretch>
            <a:fillRect/>
          </a:stretch>
        </p:blipFill>
        <p:spPr>
          <a:xfrm>
            <a:off x="8940413" y="87948"/>
            <a:ext cx="3170609" cy="800996"/>
          </a:xfrm>
          <a:prstGeom prst="rect">
            <a:avLst/>
          </a:prstGeom>
        </p:spPr>
      </p:pic>
      <p:pic>
        <p:nvPicPr>
          <p:cNvPr id="8" name="Graphic 7" descr="Airplane">
            <a:extLst>
              <a:ext uri="{FF2B5EF4-FFF2-40B4-BE49-F238E27FC236}">
                <a16:creationId xmlns:a16="http://schemas.microsoft.com/office/drawing/2014/main" id="{71396BFB-0E46-477B-B19E-DE9B6ABB69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9" y="2051990"/>
            <a:ext cx="1441149" cy="1441149"/>
          </a:xfrm>
          <a:prstGeom prst="rect">
            <a:avLst/>
          </a:prstGeom>
        </p:spPr>
      </p:pic>
      <p:cxnSp>
        <p:nvCxnSpPr>
          <p:cNvPr id="9" name="Straight Connector 8">
            <a:extLst>
              <a:ext uri="{FF2B5EF4-FFF2-40B4-BE49-F238E27FC236}">
                <a16:creationId xmlns:a16="http://schemas.microsoft.com/office/drawing/2014/main" id="{4B768C0B-D613-40F5-815A-87527FC0DE0D}"/>
              </a:ext>
            </a:extLst>
          </p:cNvPr>
          <p:cNvCxnSpPr>
            <a:cxnSpLocks/>
          </p:cNvCxnSpPr>
          <p:nvPr/>
        </p:nvCxnSpPr>
        <p:spPr>
          <a:xfrm flipH="1" flipV="1">
            <a:off x="1861370" y="2161078"/>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0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57F3C7-1A1E-4B34-A41A-11E6F3BA29A5}"/>
              </a:ext>
            </a:extLst>
          </p:cNvPr>
          <p:cNvGrpSpPr/>
          <p:nvPr/>
        </p:nvGrpSpPr>
        <p:grpSpPr>
          <a:xfrm>
            <a:off x="8154" y="-26861"/>
            <a:ext cx="4506136" cy="626548"/>
            <a:chOff x="8154" y="-26861"/>
            <a:chExt cx="4506136" cy="626548"/>
          </a:xfrm>
        </p:grpSpPr>
        <p:sp>
          <p:nvSpPr>
            <p:cNvPr id="10" name="Rectangle 9">
              <a:extLst>
                <a:ext uri="{FF2B5EF4-FFF2-40B4-BE49-F238E27FC236}">
                  <a16:creationId xmlns:a16="http://schemas.microsoft.com/office/drawing/2014/main" id="{431A961C-AC20-484E-99AE-D142735B8A1F}"/>
                </a:ext>
              </a:extLst>
            </p:cNvPr>
            <p:cNvSpPr/>
            <p:nvPr/>
          </p:nvSpPr>
          <p:spPr>
            <a:xfrm>
              <a:off x="634702" y="-26861"/>
              <a:ext cx="3879588"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Model Linearization</a:t>
              </a:r>
            </a:p>
          </p:txBody>
        </p:sp>
        <p:pic>
          <p:nvPicPr>
            <p:cNvPr id="11" name="Graphic 10" descr="Airplane">
              <a:extLst>
                <a:ext uri="{FF2B5EF4-FFF2-40B4-BE49-F238E27FC236}">
                  <a16:creationId xmlns:a16="http://schemas.microsoft.com/office/drawing/2014/main" id="{E2A1FB58-050E-43D7-930E-525AEBFDEC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4" y="-26861"/>
              <a:ext cx="626548" cy="626548"/>
            </a:xfrm>
            <a:prstGeom prst="rect">
              <a:avLst/>
            </a:prstGeom>
          </p:spPr>
        </p:pic>
      </p:grpSp>
      <p:grpSp>
        <p:nvGrpSpPr>
          <p:cNvPr id="15" name="Group 14">
            <a:extLst>
              <a:ext uri="{FF2B5EF4-FFF2-40B4-BE49-F238E27FC236}">
                <a16:creationId xmlns:a16="http://schemas.microsoft.com/office/drawing/2014/main" id="{B7D9C1F6-9513-40B0-BE67-4119671DE9E6}"/>
              </a:ext>
            </a:extLst>
          </p:cNvPr>
          <p:cNvGrpSpPr/>
          <p:nvPr/>
        </p:nvGrpSpPr>
        <p:grpSpPr>
          <a:xfrm>
            <a:off x="160299" y="544945"/>
            <a:ext cx="11963484" cy="2963252"/>
            <a:chOff x="160299" y="544945"/>
            <a:chExt cx="11963484" cy="2963252"/>
          </a:xfrm>
        </p:grpSpPr>
        <p:pic>
          <p:nvPicPr>
            <p:cNvPr id="3" name="Picture 2">
              <a:extLst>
                <a:ext uri="{FF2B5EF4-FFF2-40B4-BE49-F238E27FC236}">
                  <a16:creationId xmlns:a16="http://schemas.microsoft.com/office/drawing/2014/main" id="{C7D06B58-CA26-4596-9644-5BEE7F5A842D}"/>
                </a:ext>
              </a:extLst>
            </p:cNvPr>
            <p:cNvPicPr>
              <a:picLocks noChangeAspect="1"/>
            </p:cNvPicPr>
            <p:nvPr/>
          </p:nvPicPr>
          <p:blipFill>
            <a:blip r:embed="rId4"/>
            <a:stretch>
              <a:fillRect/>
            </a:stretch>
          </p:blipFill>
          <p:spPr>
            <a:xfrm>
              <a:off x="160299" y="544945"/>
              <a:ext cx="11963484" cy="2884055"/>
            </a:xfrm>
            <a:prstGeom prst="rect">
              <a:avLst/>
            </a:prstGeom>
          </p:spPr>
        </p:pic>
        <p:cxnSp>
          <p:nvCxnSpPr>
            <p:cNvPr id="12" name="Straight Arrow Connector 11">
              <a:extLst>
                <a:ext uri="{FF2B5EF4-FFF2-40B4-BE49-F238E27FC236}">
                  <a16:creationId xmlns:a16="http://schemas.microsoft.com/office/drawing/2014/main" id="{94FEA6FD-7554-442E-91CC-9288CC5B66F9}"/>
                </a:ext>
              </a:extLst>
            </p:cNvPr>
            <p:cNvCxnSpPr>
              <a:cxnSpLocks/>
            </p:cNvCxnSpPr>
            <p:nvPr/>
          </p:nvCxnSpPr>
          <p:spPr>
            <a:xfrm flipV="1">
              <a:off x="10316583" y="3210234"/>
              <a:ext cx="613188" cy="29796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E5C32E6C-1CA5-480C-A9E2-D3E921B3A548}"/>
              </a:ext>
            </a:extLst>
          </p:cNvPr>
          <p:cNvPicPr>
            <a:picLocks noChangeAspect="1"/>
          </p:cNvPicPr>
          <p:nvPr/>
        </p:nvPicPr>
        <p:blipFill>
          <a:blip r:embed="rId5"/>
          <a:stretch>
            <a:fillRect/>
          </a:stretch>
        </p:blipFill>
        <p:spPr>
          <a:xfrm>
            <a:off x="533702" y="3605015"/>
            <a:ext cx="10872431" cy="3034690"/>
          </a:xfrm>
          <a:prstGeom prst="rect">
            <a:avLst/>
          </a:prstGeom>
          <a:ln w="6350">
            <a:solidFill>
              <a:srgbClr val="C00000"/>
            </a:solidFill>
          </a:ln>
        </p:spPr>
      </p:pic>
    </p:spTree>
    <p:extLst>
      <p:ext uri="{BB962C8B-B14F-4D97-AF65-F5344CB8AC3E}">
        <p14:creationId xmlns:p14="http://schemas.microsoft.com/office/powerpoint/2010/main" val="125356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D06F11-CEA0-4C0F-B5A6-E6C841A8F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4102" y="516899"/>
            <a:ext cx="9155429" cy="2902925"/>
          </a:xfrm>
          <a:prstGeom prst="rect">
            <a:avLst/>
          </a:prstGeom>
        </p:spPr>
      </p:pic>
      <p:grpSp>
        <p:nvGrpSpPr>
          <p:cNvPr id="9" name="Group 8">
            <a:extLst>
              <a:ext uri="{FF2B5EF4-FFF2-40B4-BE49-F238E27FC236}">
                <a16:creationId xmlns:a16="http://schemas.microsoft.com/office/drawing/2014/main" id="{85788E21-D8E2-4106-A2D8-98E9B37F58BD}"/>
              </a:ext>
            </a:extLst>
          </p:cNvPr>
          <p:cNvGrpSpPr/>
          <p:nvPr/>
        </p:nvGrpSpPr>
        <p:grpSpPr>
          <a:xfrm>
            <a:off x="8154" y="-26861"/>
            <a:ext cx="7534208" cy="631819"/>
            <a:chOff x="8154" y="-26861"/>
            <a:chExt cx="7534208" cy="631819"/>
          </a:xfrm>
        </p:grpSpPr>
        <p:sp>
          <p:nvSpPr>
            <p:cNvPr id="10" name="Rectangle 9">
              <a:extLst>
                <a:ext uri="{FF2B5EF4-FFF2-40B4-BE49-F238E27FC236}">
                  <a16:creationId xmlns:a16="http://schemas.microsoft.com/office/drawing/2014/main" id="{53B6445D-00F3-4A1C-BFFC-20D56708CFBD}"/>
                </a:ext>
              </a:extLst>
            </p:cNvPr>
            <p:cNvSpPr/>
            <p:nvPr/>
          </p:nvSpPr>
          <p:spPr>
            <a:xfrm>
              <a:off x="634702" y="20183"/>
              <a:ext cx="6907660"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Linearized System Controller Design</a:t>
              </a:r>
            </a:p>
          </p:txBody>
        </p:sp>
        <p:pic>
          <p:nvPicPr>
            <p:cNvPr id="11" name="Graphic 10" descr="Airplane">
              <a:extLst>
                <a:ext uri="{FF2B5EF4-FFF2-40B4-BE49-F238E27FC236}">
                  <a16:creationId xmlns:a16="http://schemas.microsoft.com/office/drawing/2014/main" id="{5E2DB7F1-5366-40C7-8CB9-1DBCB03922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4" y="-26861"/>
              <a:ext cx="626548" cy="626548"/>
            </a:xfrm>
            <a:prstGeom prst="rect">
              <a:avLst/>
            </a:prstGeom>
          </p:spPr>
        </p:pic>
      </p:grpSp>
      <p:grpSp>
        <p:nvGrpSpPr>
          <p:cNvPr id="14" name="Group 13">
            <a:extLst>
              <a:ext uri="{FF2B5EF4-FFF2-40B4-BE49-F238E27FC236}">
                <a16:creationId xmlns:a16="http://schemas.microsoft.com/office/drawing/2014/main" id="{42B713F3-CAA3-4748-9A42-F83DD050531A}"/>
              </a:ext>
            </a:extLst>
          </p:cNvPr>
          <p:cNvGrpSpPr/>
          <p:nvPr/>
        </p:nvGrpSpPr>
        <p:grpSpPr>
          <a:xfrm>
            <a:off x="154693" y="3905920"/>
            <a:ext cx="11597788" cy="2902925"/>
            <a:chOff x="165451" y="3873647"/>
            <a:chExt cx="11597788" cy="2902925"/>
          </a:xfrm>
        </p:grpSpPr>
        <p:pic>
          <p:nvPicPr>
            <p:cNvPr id="7" name="Picture 6">
              <a:extLst>
                <a:ext uri="{FF2B5EF4-FFF2-40B4-BE49-F238E27FC236}">
                  <a16:creationId xmlns:a16="http://schemas.microsoft.com/office/drawing/2014/main" id="{18E0F34E-852B-4B4C-825C-1D97FA1EBF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7489" y="3873647"/>
              <a:ext cx="3735750" cy="2902925"/>
            </a:xfrm>
            <a:prstGeom prst="rect">
              <a:avLst/>
            </a:prstGeom>
          </p:spPr>
        </p:pic>
        <p:grpSp>
          <p:nvGrpSpPr>
            <p:cNvPr id="13" name="Group 12">
              <a:extLst>
                <a:ext uri="{FF2B5EF4-FFF2-40B4-BE49-F238E27FC236}">
                  <a16:creationId xmlns:a16="http://schemas.microsoft.com/office/drawing/2014/main" id="{DF64F306-39C5-4704-A9A8-562440329EA3}"/>
                </a:ext>
              </a:extLst>
            </p:cNvPr>
            <p:cNvGrpSpPr/>
            <p:nvPr/>
          </p:nvGrpSpPr>
          <p:grpSpPr>
            <a:xfrm>
              <a:off x="165451" y="3873647"/>
              <a:ext cx="7862038" cy="2874549"/>
              <a:chOff x="165451" y="3873647"/>
              <a:chExt cx="7862038" cy="2874549"/>
            </a:xfrm>
          </p:grpSpPr>
          <p:pic>
            <p:nvPicPr>
              <p:cNvPr id="5" name="Picture 4">
                <a:extLst>
                  <a:ext uri="{FF2B5EF4-FFF2-40B4-BE49-F238E27FC236}">
                    <a16:creationId xmlns:a16="http://schemas.microsoft.com/office/drawing/2014/main" id="{BF36AA49-2CA9-46E7-920F-3A462B8BD4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2964" y="3873647"/>
                <a:ext cx="3659222" cy="2874549"/>
              </a:xfrm>
              <a:prstGeom prst="rect">
                <a:avLst/>
              </a:prstGeom>
            </p:spPr>
          </p:pic>
          <p:pic>
            <p:nvPicPr>
              <p:cNvPr id="8" name="Picture 7">
                <a:extLst>
                  <a:ext uri="{FF2B5EF4-FFF2-40B4-BE49-F238E27FC236}">
                    <a16:creationId xmlns:a16="http://schemas.microsoft.com/office/drawing/2014/main" id="{208348A6-762F-4C96-AF7B-690B3147EA4A}"/>
                  </a:ext>
                </a:extLst>
              </p:cNvPr>
              <p:cNvPicPr/>
              <p:nvPr/>
            </p:nvPicPr>
            <p:blipFill rotWithShape="1">
              <a:blip r:embed="rId7" cstate="print">
                <a:extLst>
                  <a:ext uri="{28A0092B-C50C-407E-A947-70E740481C1C}">
                    <a14:useLocalDpi xmlns:a14="http://schemas.microsoft.com/office/drawing/2010/main" val="0"/>
                  </a:ext>
                </a:extLst>
              </a:blip>
              <a:srcRect t="14170"/>
              <a:stretch/>
            </p:blipFill>
            <p:spPr>
              <a:xfrm>
                <a:off x="165451" y="3873647"/>
                <a:ext cx="3452210" cy="2874549"/>
              </a:xfrm>
              <a:prstGeom prst="rect">
                <a:avLst/>
              </a:prstGeom>
            </p:spPr>
          </p:pic>
          <p:sp>
            <p:nvSpPr>
              <p:cNvPr id="12" name="Arrow: Right 11">
                <a:extLst>
                  <a:ext uri="{FF2B5EF4-FFF2-40B4-BE49-F238E27FC236}">
                    <a16:creationId xmlns:a16="http://schemas.microsoft.com/office/drawing/2014/main" id="{FF922624-4FD5-4E14-AFA9-B97AABAABA79}"/>
                  </a:ext>
                </a:extLst>
              </p:cNvPr>
              <p:cNvSpPr/>
              <p:nvPr/>
            </p:nvSpPr>
            <p:spPr>
              <a:xfrm>
                <a:off x="7372443" y="4901824"/>
                <a:ext cx="655046" cy="40909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Rectangle 15">
            <a:extLst>
              <a:ext uri="{FF2B5EF4-FFF2-40B4-BE49-F238E27FC236}">
                <a16:creationId xmlns:a16="http://schemas.microsoft.com/office/drawing/2014/main" id="{70D154B9-6F42-49C7-AFC7-120FD5A12D8F}"/>
              </a:ext>
            </a:extLst>
          </p:cNvPr>
          <p:cNvSpPr/>
          <p:nvPr/>
        </p:nvSpPr>
        <p:spPr>
          <a:xfrm>
            <a:off x="279523" y="3465711"/>
            <a:ext cx="3192133" cy="476166"/>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No PID Applied</a:t>
            </a:r>
            <a:endParaRPr lang="zh-CN" altLang="en-US" sz="2400" dirty="0"/>
          </a:p>
        </p:txBody>
      </p:sp>
      <p:sp>
        <p:nvSpPr>
          <p:cNvPr id="17" name="Rectangle 16">
            <a:extLst>
              <a:ext uri="{FF2B5EF4-FFF2-40B4-BE49-F238E27FC236}">
                <a16:creationId xmlns:a16="http://schemas.microsoft.com/office/drawing/2014/main" id="{5AAFBD6D-56C8-4463-AE3E-AA89B62F0FD9}"/>
              </a:ext>
            </a:extLst>
          </p:cNvPr>
          <p:cNvSpPr/>
          <p:nvPr/>
        </p:nvSpPr>
        <p:spPr>
          <a:xfrm>
            <a:off x="3794553" y="3438177"/>
            <a:ext cx="4034525"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PID only applied to ‘phi’</a:t>
            </a:r>
          </a:p>
        </p:txBody>
      </p:sp>
      <p:sp>
        <p:nvSpPr>
          <p:cNvPr id="18" name="Rectangle 17">
            <a:extLst>
              <a:ext uri="{FF2B5EF4-FFF2-40B4-BE49-F238E27FC236}">
                <a16:creationId xmlns:a16="http://schemas.microsoft.com/office/drawing/2014/main" id="{FA08BB73-2866-4E49-8A9B-188715CAE8AA}"/>
              </a:ext>
            </a:extLst>
          </p:cNvPr>
          <p:cNvSpPr/>
          <p:nvPr/>
        </p:nvSpPr>
        <p:spPr>
          <a:xfrm>
            <a:off x="7901970" y="3419824"/>
            <a:ext cx="4034525"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PID applied to ‘phi’ &amp;’V’</a:t>
            </a:r>
          </a:p>
        </p:txBody>
      </p:sp>
    </p:spTree>
    <p:extLst>
      <p:ext uri="{BB962C8B-B14F-4D97-AF65-F5344CB8AC3E}">
        <p14:creationId xmlns:p14="http://schemas.microsoft.com/office/powerpoint/2010/main" val="305963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C775A-5D32-4B80-BBCC-D4306B31EABA}"/>
              </a:ext>
            </a:extLst>
          </p:cNvPr>
          <p:cNvPicPr>
            <a:picLocks noChangeAspect="1"/>
          </p:cNvPicPr>
          <p:nvPr/>
        </p:nvPicPr>
        <p:blipFill>
          <a:blip r:embed="rId3"/>
          <a:stretch>
            <a:fillRect/>
          </a:stretch>
        </p:blipFill>
        <p:spPr>
          <a:xfrm>
            <a:off x="325053" y="2901516"/>
            <a:ext cx="5600043" cy="1702856"/>
          </a:xfrm>
          <a:prstGeom prst="rect">
            <a:avLst/>
          </a:prstGeom>
        </p:spPr>
      </p:pic>
      <p:pic>
        <p:nvPicPr>
          <p:cNvPr id="3" name="Picture 2">
            <a:extLst>
              <a:ext uri="{FF2B5EF4-FFF2-40B4-BE49-F238E27FC236}">
                <a16:creationId xmlns:a16="http://schemas.microsoft.com/office/drawing/2014/main" id="{027D60C9-DFAB-4E9F-B769-DD78580ECBDE}"/>
              </a:ext>
            </a:extLst>
          </p:cNvPr>
          <p:cNvPicPr/>
          <p:nvPr/>
        </p:nvPicPr>
        <p:blipFill>
          <a:blip r:embed="rId4">
            <a:extLst>
              <a:ext uri="{28A0092B-C50C-407E-A947-70E740481C1C}">
                <a14:useLocalDpi xmlns:a14="http://schemas.microsoft.com/office/drawing/2010/main" val="0"/>
              </a:ext>
            </a:extLst>
          </a:blip>
          <a:stretch>
            <a:fillRect/>
          </a:stretch>
        </p:blipFill>
        <p:spPr>
          <a:xfrm>
            <a:off x="1276901" y="1677987"/>
            <a:ext cx="3385895" cy="1092221"/>
          </a:xfrm>
          <a:prstGeom prst="rect">
            <a:avLst/>
          </a:prstGeom>
        </p:spPr>
      </p:pic>
      <p:pic>
        <p:nvPicPr>
          <p:cNvPr id="4" name="Picture 3">
            <a:extLst>
              <a:ext uri="{FF2B5EF4-FFF2-40B4-BE49-F238E27FC236}">
                <a16:creationId xmlns:a16="http://schemas.microsoft.com/office/drawing/2014/main" id="{58887536-E3B0-43C3-9605-084F796B9355}"/>
              </a:ext>
            </a:extLst>
          </p:cNvPr>
          <p:cNvPicPr/>
          <p:nvPr/>
        </p:nvPicPr>
        <p:blipFill>
          <a:blip r:embed="rId5">
            <a:extLst>
              <a:ext uri="{28A0092B-C50C-407E-A947-70E740481C1C}">
                <a14:useLocalDpi xmlns:a14="http://schemas.microsoft.com/office/drawing/2010/main" val="0"/>
              </a:ext>
            </a:extLst>
          </a:blip>
          <a:stretch>
            <a:fillRect/>
          </a:stretch>
        </p:blipFill>
        <p:spPr>
          <a:xfrm>
            <a:off x="7859178" y="1615125"/>
            <a:ext cx="2286971" cy="910878"/>
          </a:xfrm>
          <a:prstGeom prst="rect">
            <a:avLst/>
          </a:prstGeom>
        </p:spPr>
      </p:pic>
      <p:sp>
        <p:nvSpPr>
          <p:cNvPr id="5" name="Rectangle 4">
            <a:extLst>
              <a:ext uri="{FF2B5EF4-FFF2-40B4-BE49-F238E27FC236}">
                <a16:creationId xmlns:a16="http://schemas.microsoft.com/office/drawing/2014/main" id="{8B0E7A16-A0C6-4625-80E8-23D902A80580}"/>
              </a:ext>
            </a:extLst>
          </p:cNvPr>
          <p:cNvSpPr/>
          <p:nvPr/>
        </p:nvSpPr>
        <p:spPr>
          <a:xfrm>
            <a:off x="6154395" y="1606971"/>
            <a:ext cx="5696539" cy="3131372"/>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386E173D-271D-43C9-B85A-88E4D5EAB262}"/>
              </a:ext>
            </a:extLst>
          </p:cNvPr>
          <p:cNvSpPr/>
          <p:nvPr/>
        </p:nvSpPr>
        <p:spPr>
          <a:xfrm>
            <a:off x="95754" y="1574698"/>
            <a:ext cx="5829342" cy="3131372"/>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41DF0EA2-65D3-44A0-841C-2A08BC74E333}"/>
              </a:ext>
            </a:extLst>
          </p:cNvPr>
          <p:cNvSpPr/>
          <p:nvPr/>
        </p:nvSpPr>
        <p:spPr>
          <a:xfrm>
            <a:off x="214088" y="1032855"/>
            <a:ext cx="3192133" cy="476166"/>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Oscillatory Mode</a:t>
            </a:r>
            <a:endParaRPr lang="zh-CN" altLang="en-US" sz="2400" dirty="0"/>
          </a:p>
        </p:txBody>
      </p:sp>
      <p:pic>
        <p:nvPicPr>
          <p:cNvPr id="8" name="Picture 7">
            <a:extLst>
              <a:ext uri="{FF2B5EF4-FFF2-40B4-BE49-F238E27FC236}">
                <a16:creationId xmlns:a16="http://schemas.microsoft.com/office/drawing/2014/main" id="{FC0E2CE0-94FE-4B94-BA55-9B868B80F9E3}"/>
              </a:ext>
            </a:extLst>
          </p:cNvPr>
          <p:cNvPicPr>
            <a:picLocks noChangeAspect="1"/>
          </p:cNvPicPr>
          <p:nvPr/>
        </p:nvPicPr>
        <p:blipFill rotWithShape="1">
          <a:blip r:embed="rId6"/>
          <a:srcRect r="2292"/>
          <a:stretch/>
        </p:blipFill>
        <p:spPr>
          <a:xfrm>
            <a:off x="6340146" y="2496466"/>
            <a:ext cx="5325036" cy="2213699"/>
          </a:xfrm>
          <a:prstGeom prst="rect">
            <a:avLst/>
          </a:prstGeom>
        </p:spPr>
      </p:pic>
      <p:sp>
        <p:nvSpPr>
          <p:cNvPr id="9" name="Rectangle 8">
            <a:extLst>
              <a:ext uri="{FF2B5EF4-FFF2-40B4-BE49-F238E27FC236}">
                <a16:creationId xmlns:a16="http://schemas.microsoft.com/office/drawing/2014/main" id="{BFCD99D5-AE3B-4C59-B6FB-5358D616DCF6}"/>
              </a:ext>
            </a:extLst>
          </p:cNvPr>
          <p:cNvSpPr/>
          <p:nvPr/>
        </p:nvSpPr>
        <p:spPr>
          <a:xfrm>
            <a:off x="6129011" y="1098532"/>
            <a:ext cx="4478029"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Stable Exponential Mode</a:t>
            </a:r>
            <a:endParaRPr lang="zh-CN" altLang="en-US" sz="2400" dirty="0"/>
          </a:p>
        </p:txBody>
      </p:sp>
      <p:grpSp>
        <p:nvGrpSpPr>
          <p:cNvPr id="12" name="Group 11">
            <a:extLst>
              <a:ext uri="{FF2B5EF4-FFF2-40B4-BE49-F238E27FC236}">
                <a16:creationId xmlns:a16="http://schemas.microsoft.com/office/drawing/2014/main" id="{436C1F3F-D00A-4D1B-ADF0-180D0C0FB5FE}"/>
              </a:ext>
            </a:extLst>
          </p:cNvPr>
          <p:cNvGrpSpPr/>
          <p:nvPr/>
        </p:nvGrpSpPr>
        <p:grpSpPr>
          <a:xfrm>
            <a:off x="214088" y="166602"/>
            <a:ext cx="4925585" cy="626548"/>
            <a:chOff x="8154" y="-26861"/>
            <a:chExt cx="4925585" cy="626548"/>
          </a:xfrm>
        </p:grpSpPr>
        <p:sp>
          <p:nvSpPr>
            <p:cNvPr id="13" name="Rectangle 12">
              <a:extLst>
                <a:ext uri="{FF2B5EF4-FFF2-40B4-BE49-F238E27FC236}">
                  <a16:creationId xmlns:a16="http://schemas.microsoft.com/office/drawing/2014/main" id="{EB35A096-CCE5-48CD-9E3D-D19CBF770190}"/>
                </a:ext>
              </a:extLst>
            </p:cNvPr>
            <p:cNvSpPr/>
            <p:nvPr/>
          </p:nvSpPr>
          <p:spPr>
            <a:xfrm>
              <a:off x="594089" y="-5975"/>
              <a:ext cx="4339650"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Steady State Analysis. </a:t>
              </a:r>
            </a:p>
          </p:txBody>
        </p:sp>
        <p:pic>
          <p:nvPicPr>
            <p:cNvPr id="14" name="Graphic 13" descr="Airplane">
              <a:extLst>
                <a:ext uri="{FF2B5EF4-FFF2-40B4-BE49-F238E27FC236}">
                  <a16:creationId xmlns:a16="http://schemas.microsoft.com/office/drawing/2014/main" id="{2875185E-9DED-4F28-A74B-3B22ED470B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4" y="-26861"/>
              <a:ext cx="626548" cy="626548"/>
            </a:xfrm>
            <a:prstGeom prst="rect">
              <a:avLst/>
            </a:prstGeom>
          </p:spPr>
        </p:pic>
      </p:grpSp>
      <p:grpSp>
        <p:nvGrpSpPr>
          <p:cNvPr id="16" name="Group 15">
            <a:extLst>
              <a:ext uri="{FF2B5EF4-FFF2-40B4-BE49-F238E27FC236}">
                <a16:creationId xmlns:a16="http://schemas.microsoft.com/office/drawing/2014/main" id="{5B5255D9-D748-4CAC-A8DC-5ADAB73A49B8}"/>
              </a:ext>
            </a:extLst>
          </p:cNvPr>
          <p:cNvGrpSpPr/>
          <p:nvPr/>
        </p:nvGrpSpPr>
        <p:grpSpPr>
          <a:xfrm>
            <a:off x="245984" y="4989751"/>
            <a:ext cx="7213234" cy="1482725"/>
            <a:chOff x="245984" y="4989751"/>
            <a:chExt cx="7213234" cy="1482725"/>
          </a:xfrm>
        </p:grpSpPr>
        <p:pic>
          <p:nvPicPr>
            <p:cNvPr id="11" name="Picture 10">
              <a:extLst>
                <a:ext uri="{FF2B5EF4-FFF2-40B4-BE49-F238E27FC236}">
                  <a16:creationId xmlns:a16="http://schemas.microsoft.com/office/drawing/2014/main" id="{E3CCE6DA-07A3-41C2-9988-3CC974F8B50E}"/>
                </a:ext>
              </a:extLst>
            </p:cNvPr>
            <p:cNvPicPr/>
            <p:nvPr/>
          </p:nvPicPr>
          <p:blipFill>
            <a:blip r:embed="rId9">
              <a:extLst>
                <a:ext uri="{28A0092B-C50C-407E-A947-70E740481C1C}">
                  <a14:useLocalDpi xmlns:a14="http://schemas.microsoft.com/office/drawing/2010/main" val="0"/>
                </a:ext>
              </a:extLst>
            </a:blip>
            <a:stretch>
              <a:fillRect/>
            </a:stretch>
          </p:blipFill>
          <p:spPr>
            <a:xfrm>
              <a:off x="245984" y="4989751"/>
              <a:ext cx="5758180" cy="1482725"/>
            </a:xfrm>
            <a:prstGeom prst="rect">
              <a:avLst/>
            </a:prstGeom>
          </p:spPr>
        </p:pic>
        <p:sp>
          <p:nvSpPr>
            <p:cNvPr id="15" name="Arrow: Left-Right 14">
              <a:extLst>
                <a:ext uri="{FF2B5EF4-FFF2-40B4-BE49-F238E27FC236}">
                  <a16:creationId xmlns:a16="http://schemas.microsoft.com/office/drawing/2014/main" id="{CD5B67F7-BFB3-408F-BE4D-C24D52D7C94D}"/>
                </a:ext>
              </a:extLst>
            </p:cNvPr>
            <p:cNvSpPr/>
            <p:nvPr/>
          </p:nvSpPr>
          <p:spPr>
            <a:xfrm rot="19923929">
              <a:off x="4732779" y="5413265"/>
              <a:ext cx="2726439" cy="2325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Rectangle 17">
            <a:extLst>
              <a:ext uri="{FF2B5EF4-FFF2-40B4-BE49-F238E27FC236}">
                <a16:creationId xmlns:a16="http://schemas.microsoft.com/office/drawing/2014/main" id="{5B7797AC-654C-48E3-9B98-B3DF48867143}"/>
              </a:ext>
            </a:extLst>
          </p:cNvPr>
          <p:cNvSpPr/>
          <p:nvPr/>
        </p:nvSpPr>
        <p:spPr>
          <a:xfrm>
            <a:off x="7369066" y="5315614"/>
            <a:ext cx="4576947" cy="830997"/>
          </a:xfrm>
          <a:prstGeom prst="rect">
            <a:avLst/>
          </a:prstGeom>
        </p:spPr>
        <p:txBody>
          <a:bodyPr wrap="square">
            <a:spAutoFit/>
          </a:bodyPr>
          <a:lstStyle/>
          <a:p>
            <a:r>
              <a:rPr lang="en-US" altLang="zh-CN" sz="2400" b="1" dirty="0">
                <a:solidFill>
                  <a:srgbClr val="C00000"/>
                </a:solidFill>
                <a:effectLst>
                  <a:outerShdw blurRad="38100" dist="38100" dir="2700000" algn="tl">
                    <a:srgbClr val="000000">
                      <a:alpha val="43137"/>
                    </a:srgbClr>
                  </a:outerShdw>
                </a:effectLst>
              </a:rPr>
              <a:t>HOW can I change these Dynamic Behaviors?</a:t>
            </a:r>
            <a:endParaRPr lang="zh-CN" altLang="en-US" sz="2400" dirty="0"/>
          </a:p>
        </p:txBody>
      </p:sp>
      <p:sp>
        <p:nvSpPr>
          <p:cNvPr id="19" name="Arrow: Right 18">
            <a:extLst>
              <a:ext uri="{FF2B5EF4-FFF2-40B4-BE49-F238E27FC236}">
                <a16:creationId xmlns:a16="http://schemas.microsoft.com/office/drawing/2014/main" id="{8D549E8D-11EA-49D8-91F2-4A95F703759C}"/>
              </a:ext>
            </a:extLst>
          </p:cNvPr>
          <p:cNvSpPr/>
          <p:nvPr/>
        </p:nvSpPr>
        <p:spPr>
          <a:xfrm rot="5400000">
            <a:off x="8746992" y="6219402"/>
            <a:ext cx="511341" cy="365759"/>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7086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DC848F-A6BB-47A4-AFBB-25801CEFFBA6}"/>
              </a:ext>
            </a:extLst>
          </p:cNvPr>
          <p:cNvPicPr/>
          <p:nvPr/>
        </p:nvPicPr>
        <p:blipFill rotWithShape="1">
          <a:blip r:embed="rId3" cstate="print">
            <a:extLst>
              <a:ext uri="{28A0092B-C50C-407E-A947-70E740481C1C}">
                <a14:useLocalDpi xmlns:a14="http://schemas.microsoft.com/office/drawing/2010/main" val="0"/>
              </a:ext>
            </a:extLst>
          </a:blip>
          <a:srcRect l="5498" t="17497" r="7258"/>
          <a:stretch/>
        </p:blipFill>
        <p:spPr>
          <a:xfrm>
            <a:off x="6430969" y="127509"/>
            <a:ext cx="3322098" cy="2610866"/>
          </a:xfrm>
          <a:prstGeom prst="rect">
            <a:avLst/>
          </a:prstGeom>
        </p:spPr>
      </p:pic>
      <p:pic>
        <p:nvPicPr>
          <p:cNvPr id="11" name="Picture 10">
            <a:extLst>
              <a:ext uri="{FF2B5EF4-FFF2-40B4-BE49-F238E27FC236}">
                <a16:creationId xmlns:a16="http://schemas.microsoft.com/office/drawing/2014/main" id="{1E3EE662-25CA-4FCA-BBF8-D724A89412D6}"/>
              </a:ext>
            </a:extLst>
          </p:cNvPr>
          <p:cNvPicPr>
            <a:picLocks noChangeAspect="1"/>
          </p:cNvPicPr>
          <p:nvPr/>
        </p:nvPicPr>
        <p:blipFill rotWithShape="1">
          <a:blip r:embed="rId4"/>
          <a:srcRect l="1254" t="4055" r="5047"/>
          <a:stretch/>
        </p:blipFill>
        <p:spPr>
          <a:xfrm>
            <a:off x="168514" y="704017"/>
            <a:ext cx="6127802" cy="1979407"/>
          </a:xfrm>
          <a:prstGeom prst="rect">
            <a:avLst/>
          </a:prstGeom>
        </p:spPr>
      </p:pic>
      <p:grpSp>
        <p:nvGrpSpPr>
          <p:cNvPr id="22" name="Group 21">
            <a:extLst>
              <a:ext uri="{FF2B5EF4-FFF2-40B4-BE49-F238E27FC236}">
                <a16:creationId xmlns:a16="http://schemas.microsoft.com/office/drawing/2014/main" id="{70E735DA-07D3-4B8D-A72F-D5621FBD4875}"/>
              </a:ext>
            </a:extLst>
          </p:cNvPr>
          <p:cNvGrpSpPr/>
          <p:nvPr/>
        </p:nvGrpSpPr>
        <p:grpSpPr>
          <a:xfrm>
            <a:off x="8153" y="-26862"/>
            <a:ext cx="5596065" cy="852459"/>
            <a:chOff x="8153" y="-26862"/>
            <a:chExt cx="5596065" cy="852459"/>
          </a:xfrm>
        </p:grpSpPr>
        <p:sp>
          <p:nvSpPr>
            <p:cNvPr id="24" name="Rectangle 23">
              <a:extLst>
                <a:ext uri="{FF2B5EF4-FFF2-40B4-BE49-F238E27FC236}">
                  <a16:creationId xmlns:a16="http://schemas.microsoft.com/office/drawing/2014/main" id="{51D7C990-3175-461E-80AE-5D8C44A0F476}"/>
                </a:ext>
              </a:extLst>
            </p:cNvPr>
            <p:cNvSpPr/>
            <p:nvPr/>
          </p:nvSpPr>
          <p:spPr>
            <a:xfrm>
              <a:off x="860612" y="97689"/>
              <a:ext cx="4743606"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‘K’ Design Using R-locus</a:t>
              </a:r>
            </a:p>
          </p:txBody>
        </p:sp>
        <p:pic>
          <p:nvPicPr>
            <p:cNvPr id="26" name="Graphic 25" descr="Airplane">
              <a:extLst>
                <a:ext uri="{FF2B5EF4-FFF2-40B4-BE49-F238E27FC236}">
                  <a16:creationId xmlns:a16="http://schemas.microsoft.com/office/drawing/2014/main" id="{8FC5CF45-912B-4759-88F8-2EF4204991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3" y="-26862"/>
              <a:ext cx="852459" cy="852459"/>
            </a:xfrm>
            <a:prstGeom prst="rect">
              <a:avLst/>
            </a:prstGeom>
          </p:spPr>
        </p:pic>
      </p:grpSp>
      <p:grpSp>
        <p:nvGrpSpPr>
          <p:cNvPr id="8" name="Group 7">
            <a:extLst>
              <a:ext uri="{FF2B5EF4-FFF2-40B4-BE49-F238E27FC236}">
                <a16:creationId xmlns:a16="http://schemas.microsoft.com/office/drawing/2014/main" id="{3B559445-B3C5-4712-A4EB-54DD6BD978F4}"/>
              </a:ext>
            </a:extLst>
          </p:cNvPr>
          <p:cNvGrpSpPr/>
          <p:nvPr/>
        </p:nvGrpSpPr>
        <p:grpSpPr>
          <a:xfrm>
            <a:off x="237390" y="2641026"/>
            <a:ext cx="9544614" cy="4118217"/>
            <a:chOff x="237390" y="2641026"/>
            <a:chExt cx="9544614" cy="4118217"/>
          </a:xfrm>
        </p:grpSpPr>
        <p:grpSp>
          <p:nvGrpSpPr>
            <p:cNvPr id="4" name="Group 3">
              <a:extLst>
                <a:ext uri="{FF2B5EF4-FFF2-40B4-BE49-F238E27FC236}">
                  <a16:creationId xmlns:a16="http://schemas.microsoft.com/office/drawing/2014/main" id="{FDB8C73A-C77E-4316-98F7-E747749716D6}"/>
                </a:ext>
              </a:extLst>
            </p:cNvPr>
            <p:cNvGrpSpPr/>
            <p:nvPr/>
          </p:nvGrpSpPr>
          <p:grpSpPr>
            <a:xfrm>
              <a:off x="237390" y="2641026"/>
              <a:ext cx="9544614" cy="4118217"/>
              <a:chOff x="0" y="102373"/>
              <a:chExt cx="9544614" cy="4118217"/>
            </a:xfrm>
          </p:grpSpPr>
          <p:pic>
            <p:nvPicPr>
              <p:cNvPr id="2" name="Picture 1">
                <a:extLst>
                  <a:ext uri="{FF2B5EF4-FFF2-40B4-BE49-F238E27FC236}">
                    <a16:creationId xmlns:a16="http://schemas.microsoft.com/office/drawing/2014/main" id="{FB17AE26-83A6-4415-8120-A6CF430C9B86}"/>
                  </a:ext>
                </a:extLst>
              </p:cNvPr>
              <p:cNvPicPr/>
              <p:nvPr/>
            </p:nvPicPr>
            <p:blipFill rotWithShape="1">
              <a:blip r:embed="rId7" cstate="print">
                <a:extLst>
                  <a:ext uri="{28A0092B-C50C-407E-A947-70E740481C1C}">
                    <a14:useLocalDpi xmlns:a14="http://schemas.microsoft.com/office/drawing/2010/main" val="0"/>
                  </a:ext>
                </a:extLst>
              </a:blip>
              <a:srcRect l="2737" t="-4" r="1956" b="8"/>
              <a:stretch/>
            </p:blipFill>
            <p:spPr>
              <a:xfrm>
                <a:off x="0" y="102373"/>
                <a:ext cx="4761581" cy="3731800"/>
              </a:xfrm>
              <a:prstGeom prst="rect">
                <a:avLst/>
              </a:prstGeom>
            </p:spPr>
          </p:pic>
          <p:pic>
            <p:nvPicPr>
              <p:cNvPr id="3" name="Picture 2">
                <a:extLst>
                  <a:ext uri="{FF2B5EF4-FFF2-40B4-BE49-F238E27FC236}">
                    <a16:creationId xmlns:a16="http://schemas.microsoft.com/office/drawing/2014/main" id="{7A78F8BD-CDE8-4A0B-A0E1-3703D0E882AF}"/>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920841" y="242827"/>
                <a:ext cx="4623773" cy="3977763"/>
              </a:xfrm>
              <a:prstGeom prst="rect">
                <a:avLst/>
              </a:prstGeom>
            </p:spPr>
          </p:pic>
        </p:grpSp>
        <p:cxnSp>
          <p:nvCxnSpPr>
            <p:cNvPr id="6" name="Straight Arrow Connector 5">
              <a:extLst>
                <a:ext uri="{FF2B5EF4-FFF2-40B4-BE49-F238E27FC236}">
                  <a16:creationId xmlns:a16="http://schemas.microsoft.com/office/drawing/2014/main" id="{AABB39DD-D580-4823-8926-504FA2A56B4F}"/>
                </a:ext>
              </a:extLst>
            </p:cNvPr>
            <p:cNvCxnSpPr/>
            <p:nvPr/>
          </p:nvCxnSpPr>
          <p:spPr>
            <a:xfrm flipH="1">
              <a:off x="860612" y="3678989"/>
              <a:ext cx="86061" cy="60242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1E54154B-F921-4554-B013-59D9FC146815}"/>
              </a:ext>
            </a:extLst>
          </p:cNvPr>
          <p:cNvSpPr/>
          <p:nvPr/>
        </p:nvSpPr>
        <p:spPr>
          <a:xfrm>
            <a:off x="9782004" y="761310"/>
            <a:ext cx="2351150" cy="830997"/>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Bode in Freq Domain</a:t>
            </a:r>
            <a:endParaRPr lang="zh-CN" altLang="en-US" sz="2400" dirty="0"/>
          </a:p>
        </p:txBody>
      </p:sp>
      <p:sp>
        <p:nvSpPr>
          <p:cNvPr id="13" name="Rectangle 12">
            <a:extLst>
              <a:ext uri="{FF2B5EF4-FFF2-40B4-BE49-F238E27FC236}">
                <a16:creationId xmlns:a16="http://schemas.microsoft.com/office/drawing/2014/main" id="{3E656132-00D1-49F0-82F1-812F321BCEF1}"/>
              </a:ext>
            </a:extLst>
          </p:cNvPr>
          <p:cNvSpPr/>
          <p:nvPr/>
        </p:nvSpPr>
        <p:spPr>
          <a:xfrm>
            <a:off x="9782004" y="4395514"/>
            <a:ext cx="2452536" cy="830997"/>
          </a:xfrm>
          <a:prstGeom prst="rect">
            <a:avLst/>
          </a:prstGeom>
        </p:spPr>
        <p:txBody>
          <a:bodyPr wrap="square">
            <a:spAutoFit/>
          </a:bodyPr>
          <a:lstStyle/>
          <a:p>
            <a:pPr marL="342900" indent="-342900">
              <a:buFont typeface="Wingdings" panose="05000000000000000000" pitchFamily="2" charset="2"/>
              <a:buChar char="u"/>
            </a:pPr>
            <a:r>
              <a:rPr lang="en-US" altLang="zh-CN" sz="2400" b="1" dirty="0" err="1">
                <a:solidFill>
                  <a:srgbClr val="C00000"/>
                </a:solidFill>
                <a:effectLst>
                  <a:outerShdw blurRad="38100" dist="38100" dir="2700000" algn="tl">
                    <a:srgbClr val="000000">
                      <a:alpha val="43137"/>
                    </a:srgbClr>
                  </a:outerShdw>
                </a:effectLst>
              </a:rPr>
              <a:t>Rlocus</a:t>
            </a:r>
            <a:r>
              <a:rPr lang="en-US" altLang="zh-CN" sz="2400" b="1" dirty="0">
                <a:solidFill>
                  <a:srgbClr val="C00000"/>
                </a:solidFill>
                <a:effectLst>
                  <a:outerShdw blurRad="38100" dist="38100" dir="2700000" algn="tl">
                    <a:srgbClr val="000000">
                      <a:alpha val="43137"/>
                    </a:srgbClr>
                  </a:outerShdw>
                </a:effectLst>
              </a:rPr>
              <a:t> in Time Domain </a:t>
            </a:r>
            <a:endParaRPr lang="zh-CN" altLang="en-US" sz="2400" dirty="0"/>
          </a:p>
        </p:txBody>
      </p:sp>
      <p:sp>
        <p:nvSpPr>
          <p:cNvPr id="14" name="Rectangle 13">
            <a:extLst>
              <a:ext uri="{FF2B5EF4-FFF2-40B4-BE49-F238E27FC236}">
                <a16:creationId xmlns:a16="http://schemas.microsoft.com/office/drawing/2014/main" id="{BD9633F4-B106-410C-A8F3-C8290D55665C}"/>
              </a:ext>
            </a:extLst>
          </p:cNvPr>
          <p:cNvSpPr/>
          <p:nvPr/>
        </p:nvSpPr>
        <p:spPr>
          <a:xfrm>
            <a:off x="434382" y="6333641"/>
            <a:ext cx="5023079"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Eigenvalue(A) Distribution</a:t>
            </a:r>
            <a:endParaRPr lang="zh-CN" altLang="en-US" sz="2400" dirty="0"/>
          </a:p>
        </p:txBody>
      </p:sp>
    </p:spTree>
    <p:extLst>
      <p:ext uri="{BB962C8B-B14F-4D97-AF65-F5344CB8AC3E}">
        <p14:creationId xmlns:p14="http://schemas.microsoft.com/office/powerpoint/2010/main" val="2393111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E8EC38E-98CE-4FEB-8AC4-E6A419BF888C}"/>
              </a:ext>
            </a:extLst>
          </p:cNvPr>
          <p:cNvGrpSpPr/>
          <p:nvPr/>
        </p:nvGrpSpPr>
        <p:grpSpPr>
          <a:xfrm>
            <a:off x="127823" y="3104616"/>
            <a:ext cx="11936353" cy="3400021"/>
            <a:chOff x="127823" y="3169162"/>
            <a:chExt cx="11936353" cy="3400021"/>
          </a:xfrm>
        </p:grpSpPr>
        <p:grpSp>
          <p:nvGrpSpPr>
            <p:cNvPr id="9" name="Group 8">
              <a:extLst>
                <a:ext uri="{FF2B5EF4-FFF2-40B4-BE49-F238E27FC236}">
                  <a16:creationId xmlns:a16="http://schemas.microsoft.com/office/drawing/2014/main" id="{5152FF83-7FA1-49D6-8747-4A82F0F0E1CC}"/>
                </a:ext>
              </a:extLst>
            </p:cNvPr>
            <p:cNvGrpSpPr/>
            <p:nvPr/>
          </p:nvGrpSpPr>
          <p:grpSpPr>
            <a:xfrm>
              <a:off x="127823" y="3169162"/>
              <a:ext cx="11936353" cy="3400021"/>
              <a:chOff x="61580" y="1226460"/>
              <a:chExt cx="11936353" cy="3400021"/>
            </a:xfrm>
          </p:grpSpPr>
          <p:pic>
            <p:nvPicPr>
              <p:cNvPr id="5" name="Picture 4">
                <a:extLst>
                  <a:ext uri="{FF2B5EF4-FFF2-40B4-BE49-F238E27FC236}">
                    <a16:creationId xmlns:a16="http://schemas.microsoft.com/office/drawing/2014/main" id="{E61F4C71-038D-44EC-89C8-64DCCC5DF976}"/>
                  </a:ext>
                </a:extLst>
              </p:cNvPr>
              <p:cNvPicPr>
                <a:picLocks noChangeAspect="1"/>
              </p:cNvPicPr>
              <p:nvPr/>
            </p:nvPicPr>
            <p:blipFill rotWithShape="1">
              <a:blip r:embed="rId3"/>
              <a:srcRect b="7212"/>
              <a:stretch/>
            </p:blipFill>
            <p:spPr>
              <a:xfrm>
                <a:off x="3945052" y="1226460"/>
                <a:ext cx="4107831" cy="3400021"/>
              </a:xfrm>
              <a:prstGeom prst="rect">
                <a:avLst/>
              </a:prstGeom>
            </p:spPr>
          </p:pic>
          <p:pic>
            <p:nvPicPr>
              <p:cNvPr id="6" name="Picture 5">
                <a:extLst>
                  <a:ext uri="{FF2B5EF4-FFF2-40B4-BE49-F238E27FC236}">
                    <a16:creationId xmlns:a16="http://schemas.microsoft.com/office/drawing/2014/main" id="{2D2E5118-CD26-4D0E-AE35-661F4DC81442}"/>
                  </a:ext>
                </a:extLst>
              </p:cNvPr>
              <p:cNvPicPr>
                <a:picLocks noChangeAspect="1"/>
              </p:cNvPicPr>
              <p:nvPr/>
            </p:nvPicPr>
            <p:blipFill>
              <a:blip r:embed="rId4"/>
              <a:stretch>
                <a:fillRect/>
              </a:stretch>
            </p:blipFill>
            <p:spPr>
              <a:xfrm>
                <a:off x="61580" y="1226460"/>
                <a:ext cx="3883472" cy="3400021"/>
              </a:xfrm>
              <a:prstGeom prst="rect">
                <a:avLst/>
              </a:prstGeom>
            </p:spPr>
          </p:pic>
          <p:pic>
            <p:nvPicPr>
              <p:cNvPr id="7" name="Picture 6">
                <a:extLst>
                  <a:ext uri="{FF2B5EF4-FFF2-40B4-BE49-F238E27FC236}">
                    <a16:creationId xmlns:a16="http://schemas.microsoft.com/office/drawing/2014/main" id="{3B31B3FE-4B00-450E-889A-D15EC657EF6E}"/>
                  </a:ext>
                </a:extLst>
              </p:cNvPr>
              <p:cNvPicPr>
                <a:picLocks noChangeAspect="1"/>
              </p:cNvPicPr>
              <p:nvPr/>
            </p:nvPicPr>
            <p:blipFill>
              <a:blip r:embed="rId5"/>
              <a:stretch>
                <a:fillRect/>
              </a:stretch>
            </p:blipFill>
            <p:spPr>
              <a:xfrm>
                <a:off x="8052883" y="1240416"/>
                <a:ext cx="3945050" cy="3375829"/>
              </a:xfrm>
              <a:prstGeom prst="rect">
                <a:avLst/>
              </a:prstGeom>
            </p:spPr>
          </p:pic>
        </p:grpSp>
        <p:sp>
          <p:nvSpPr>
            <p:cNvPr id="11" name="Oval 10">
              <a:extLst>
                <a:ext uri="{FF2B5EF4-FFF2-40B4-BE49-F238E27FC236}">
                  <a16:creationId xmlns:a16="http://schemas.microsoft.com/office/drawing/2014/main" id="{58E08F16-0E09-4B72-B7B4-A701BBD1A791}"/>
                </a:ext>
              </a:extLst>
            </p:cNvPr>
            <p:cNvSpPr/>
            <p:nvPr/>
          </p:nvSpPr>
          <p:spPr>
            <a:xfrm>
              <a:off x="860612" y="4970033"/>
              <a:ext cx="1140310" cy="1065007"/>
            </a:xfrm>
            <a:prstGeom prst="ellipse">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D6EB1D6A-86ED-4D28-AF2A-9EC5119613DF}"/>
                </a:ext>
              </a:extLst>
            </p:cNvPr>
            <p:cNvSpPr/>
            <p:nvPr/>
          </p:nvSpPr>
          <p:spPr>
            <a:xfrm>
              <a:off x="4496696" y="4668820"/>
              <a:ext cx="1260438" cy="1265360"/>
            </a:xfrm>
            <a:prstGeom prst="ellipse">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Arrow: Right 3">
            <a:extLst>
              <a:ext uri="{FF2B5EF4-FFF2-40B4-BE49-F238E27FC236}">
                <a16:creationId xmlns:a16="http://schemas.microsoft.com/office/drawing/2014/main" id="{E94024AF-1055-45B9-96FC-2FB22953714C}"/>
              </a:ext>
            </a:extLst>
          </p:cNvPr>
          <p:cNvSpPr/>
          <p:nvPr/>
        </p:nvSpPr>
        <p:spPr>
          <a:xfrm rot="13460635">
            <a:off x="9167137" y="3993839"/>
            <a:ext cx="697256" cy="4276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F20B1B98-2FE2-4675-AD06-16AFB1FFECB6}"/>
              </a:ext>
            </a:extLst>
          </p:cNvPr>
          <p:cNvSpPr txBox="1"/>
          <p:nvPr/>
        </p:nvSpPr>
        <p:spPr>
          <a:xfrm>
            <a:off x="615850" y="3234366"/>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t>(a)</a:t>
            </a:r>
            <a:endParaRPr lang="zh-CN" altLang="en-US" b="1" dirty="0"/>
          </a:p>
        </p:txBody>
      </p:sp>
      <p:sp>
        <p:nvSpPr>
          <p:cNvPr id="23" name="TextBox 22">
            <a:extLst>
              <a:ext uri="{FF2B5EF4-FFF2-40B4-BE49-F238E27FC236}">
                <a16:creationId xmlns:a16="http://schemas.microsoft.com/office/drawing/2014/main" id="{279E08F4-9F6A-498F-9E51-B382ABB1A438}"/>
              </a:ext>
            </a:extLst>
          </p:cNvPr>
          <p:cNvSpPr txBox="1"/>
          <p:nvPr/>
        </p:nvSpPr>
        <p:spPr>
          <a:xfrm>
            <a:off x="4302483" y="3244334"/>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t>(a)</a:t>
            </a:r>
            <a:endParaRPr lang="zh-CN" altLang="en-US" b="1" dirty="0"/>
          </a:p>
        </p:txBody>
      </p:sp>
      <p:sp>
        <p:nvSpPr>
          <p:cNvPr id="24" name="TextBox 16">
            <a:extLst>
              <a:ext uri="{FF2B5EF4-FFF2-40B4-BE49-F238E27FC236}">
                <a16:creationId xmlns:a16="http://schemas.microsoft.com/office/drawing/2014/main" id="{9C79FB0B-560A-4031-8184-1BC07470816B}"/>
              </a:ext>
            </a:extLst>
          </p:cNvPr>
          <p:cNvSpPr txBox="1"/>
          <p:nvPr/>
        </p:nvSpPr>
        <p:spPr>
          <a:xfrm>
            <a:off x="8410314" y="3244334"/>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t>(b)</a:t>
            </a:r>
            <a:endParaRPr lang="zh-CN" altLang="en-US" b="1" dirty="0"/>
          </a:p>
        </p:txBody>
      </p:sp>
      <p:grpSp>
        <p:nvGrpSpPr>
          <p:cNvPr id="27" name="Group 26">
            <a:extLst>
              <a:ext uri="{FF2B5EF4-FFF2-40B4-BE49-F238E27FC236}">
                <a16:creationId xmlns:a16="http://schemas.microsoft.com/office/drawing/2014/main" id="{066F8A84-5C01-486B-87E1-786E4F9A2422}"/>
              </a:ext>
            </a:extLst>
          </p:cNvPr>
          <p:cNvGrpSpPr/>
          <p:nvPr/>
        </p:nvGrpSpPr>
        <p:grpSpPr>
          <a:xfrm>
            <a:off x="8153" y="-26862"/>
            <a:ext cx="3899272" cy="852459"/>
            <a:chOff x="8153" y="-26862"/>
            <a:chExt cx="3899272" cy="852459"/>
          </a:xfrm>
        </p:grpSpPr>
        <p:sp>
          <p:nvSpPr>
            <p:cNvPr id="14" name="Rectangle 13">
              <a:extLst>
                <a:ext uri="{FF2B5EF4-FFF2-40B4-BE49-F238E27FC236}">
                  <a16:creationId xmlns:a16="http://schemas.microsoft.com/office/drawing/2014/main" id="{073FCA4E-886F-468A-9566-76893E5CDF7E}"/>
                </a:ext>
              </a:extLst>
            </p:cNvPr>
            <p:cNvSpPr/>
            <p:nvPr/>
          </p:nvSpPr>
          <p:spPr>
            <a:xfrm>
              <a:off x="832544" y="119006"/>
              <a:ext cx="3074881"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Wash Out Filter</a:t>
              </a:r>
            </a:p>
          </p:txBody>
        </p:sp>
        <p:pic>
          <p:nvPicPr>
            <p:cNvPr id="26" name="Graphic 25" descr="Airplane">
              <a:extLst>
                <a:ext uri="{FF2B5EF4-FFF2-40B4-BE49-F238E27FC236}">
                  <a16:creationId xmlns:a16="http://schemas.microsoft.com/office/drawing/2014/main" id="{A1E76067-740F-4DF8-B594-AC754EF361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3" y="-26862"/>
              <a:ext cx="852459" cy="852459"/>
            </a:xfrm>
            <a:prstGeom prst="rect">
              <a:avLst/>
            </a:prstGeom>
          </p:spPr>
        </p:pic>
      </p:grpSp>
      <p:grpSp>
        <p:nvGrpSpPr>
          <p:cNvPr id="29" name="Group 28">
            <a:extLst>
              <a:ext uri="{FF2B5EF4-FFF2-40B4-BE49-F238E27FC236}">
                <a16:creationId xmlns:a16="http://schemas.microsoft.com/office/drawing/2014/main" id="{8D972C00-CD40-4104-94DC-5E6DF32B0E46}"/>
              </a:ext>
            </a:extLst>
          </p:cNvPr>
          <p:cNvGrpSpPr/>
          <p:nvPr/>
        </p:nvGrpSpPr>
        <p:grpSpPr>
          <a:xfrm>
            <a:off x="244101" y="775624"/>
            <a:ext cx="11642218" cy="2207176"/>
            <a:chOff x="5413507" y="424027"/>
            <a:chExt cx="11642218" cy="2207176"/>
          </a:xfrm>
        </p:grpSpPr>
        <p:grpSp>
          <p:nvGrpSpPr>
            <p:cNvPr id="25" name="Group 24">
              <a:extLst>
                <a:ext uri="{FF2B5EF4-FFF2-40B4-BE49-F238E27FC236}">
                  <a16:creationId xmlns:a16="http://schemas.microsoft.com/office/drawing/2014/main" id="{7053BBC5-658C-4B31-BC2B-D7C40DAE8EFA}"/>
                </a:ext>
              </a:extLst>
            </p:cNvPr>
            <p:cNvGrpSpPr/>
            <p:nvPr/>
          </p:nvGrpSpPr>
          <p:grpSpPr>
            <a:xfrm>
              <a:off x="5413507" y="424027"/>
              <a:ext cx="11642218" cy="2207176"/>
              <a:chOff x="411201" y="741132"/>
              <a:chExt cx="11642218" cy="2207176"/>
            </a:xfrm>
          </p:grpSpPr>
          <p:sp>
            <p:nvSpPr>
              <p:cNvPr id="2" name="TextBox 1">
                <a:extLst>
                  <a:ext uri="{FF2B5EF4-FFF2-40B4-BE49-F238E27FC236}">
                    <a16:creationId xmlns:a16="http://schemas.microsoft.com/office/drawing/2014/main" id="{C3AE83C0-A9C7-43C3-8078-37889FEFEECF}"/>
                  </a:ext>
                </a:extLst>
              </p:cNvPr>
              <p:cNvSpPr txBox="1"/>
              <p:nvPr/>
            </p:nvSpPr>
            <p:spPr>
              <a:xfrm>
                <a:off x="8108369" y="814688"/>
                <a:ext cx="3945050" cy="1938992"/>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buFont typeface="+mj-ea"/>
                  <a:buAutoNum type="circleNumDbPlain"/>
                </a:pPr>
                <a:r>
                  <a:rPr lang="en-US" altLang="zh-CN" sz="2000" b="1" dirty="0"/>
                  <a:t>Washout Filter</a:t>
                </a:r>
                <a:r>
                  <a:rPr lang="en-US" altLang="zh-CN" sz="2000" dirty="0"/>
                  <a:t> removes slowly-changing component and preserves the fast-changing component in </a:t>
                </a:r>
                <a:r>
                  <a:rPr lang="en-US" altLang="zh-CN" sz="2000" b="1" dirty="0"/>
                  <a:t>INPUT</a:t>
                </a:r>
              </a:p>
              <a:p>
                <a:pPr marL="457200" indent="-457200">
                  <a:buFont typeface="+mj-ea"/>
                  <a:buAutoNum type="circleNumDbPlain"/>
                </a:pPr>
                <a:r>
                  <a:rPr lang="en-US" altLang="zh-CN" sz="2000" b="1" dirty="0"/>
                  <a:t>OUTPUT</a:t>
                </a:r>
                <a:r>
                  <a:rPr lang="en-US" altLang="zh-CN" sz="2000" dirty="0"/>
                  <a:t> remains unchanged</a:t>
                </a:r>
              </a:p>
            </p:txBody>
          </p:sp>
          <p:grpSp>
            <p:nvGrpSpPr>
              <p:cNvPr id="19" name="Group 18">
                <a:extLst>
                  <a:ext uri="{FF2B5EF4-FFF2-40B4-BE49-F238E27FC236}">
                    <a16:creationId xmlns:a16="http://schemas.microsoft.com/office/drawing/2014/main" id="{617A752A-024B-467F-B046-17C0D5FB6849}"/>
                  </a:ext>
                </a:extLst>
              </p:cNvPr>
              <p:cNvGrpSpPr/>
              <p:nvPr/>
            </p:nvGrpSpPr>
            <p:grpSpPr>
              <a:xfrm>
                <a:off x="411201" y="741132"/>
                <a:ext cx="7407926" cy="2207176"/>
                <a:chOff x="411201" y="741132"/>
                <a:chExt cx="7407926" cy="2207176"/>
              </a:xfrm>
            </p:grpSpPr>
            <p:pic>
              <p:nvPicPr>
                <p:cNvPr id="8" name="Picture 7">
                  <a:extLst>
                    <a:ext uri="{FF2B5EF4-FFF2-40B4-BE49-F238E27FC236}">
                      <a16:creationId xmlns:a16="http://schemas.microsoft.com/office/drawing/2014/main" id="{2F5C4038-178F-4289-BF50-3CF543457933}"/>
                    </a:ext>
                  </a:extLst>
                </p:cNvPr>
                <p:cNvPicPr>
                  <a:picLocks noChangeAspect="1"/>
                </p:cNvPicPr>
                <p:nvPr/>
              </p:nvPicPr>
              <p:blipFill>
                <a:blip r:embed="rId8"/>
                <a:stretch>
                  <a:fillRect/>
                </a:stretch>
              </p:blipFill>
              <p:spPr>
                <a:xfrm>
                  <a:off x="411201" y="741132"/>
                  <a:ext cx="7200188" cy="2207176"/>
                </a:xfrm>
                <a:prstGeom prst="rect">
                  <a:avLst/>
                </a:prstGeom>
              </p:spPr>
            </p:pic>
            <p:sp>
              <p:nvSpPr>
                <p:cNvPr id="17" name="TextBox 16">
                  <a:extLst>
                    <a:ext uri="{FF2B5EF4-FFF2-40B4-BE49-F238E27FC236}">
                      <a16:creationId xmlns:a16="http://schemas.microsoft.com/office/drawing/2014/main" id="{9C79FB0B-560A-4031-8184-1BC07470816B}"/>
                    </a:ext>
                  </a:extLst>
                </p:cNvPr>
                <p:cNvSpPr txBox="1"/>
                <p:nvPr/>
              </p:nvSpPr>
              <p:spPr>
                <a:xfrm>
                  <a:off x="3699687" y="815834"/>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t>(a)</a:t>
                  </a:r>
                  <a:endParaRPr lang="zh-CN" altLang="en-US" b="1" dirty="0"/>
                </a:p>
              </p:txBody>
            </p:sp>
            <p:sp>
              <p:nvSpPr>
                <p:cNvPr id="18" name="TextBox 17">
                  <a:extLst>
                    <a:ext uri="{FF2B5EF4-FFF2-40B4-BE49-F238E27FC236}">
                      <a16:creationId xmlns:a16="http://schemas.microsoft.com/office/drawing/2014/main" id="{8DD7DB59-D13C-4A07-A45F-554572F95514}"/>
                    </a:ext>
                  </a:extLst>
                </p:cNvPr>
                <p:cNvSpPr txBox="1"/>
                <p:nvPr/>
              </p:nvSpPr>
              <p:spPr>
                <a:xfrm>
                  <a:off x="7403650" y="889721"/>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t>(b)</a:t>
                  </a:r>
                  <a:endParaRPr lang="zh-CN" altLang="en-US" b="1" dirty="0"/>
                </a:p>
              </p:txBody>
            </p:sp>
          </p:grpSp>
        </p:grpSp>
        <p:sp>
          <p:nvSpPr>
            <p:cNvPr id="28" name="Arrow: Right 27">
              <a:extLst>
                <a:ext uri="{FF2B5EF4-FFF2-40B4-BE49-F238E27FC236}">
                  <a16:creationId xmlns:a16="http://schemas.microsoft.com/office/drawing/2014/main" id="{D3E0910C-BE2E-4444-A1D6-CE21E24BF5BE}"/>
                </a:ext>
              </a:extLst>
            </p:cNvPr>
            <p:cNvSpPr/>
            <p:nvPr/>
          </p:nvSpPr>
          <p:spPr>
            <a:xfrm>
              <a:off x="7839689" y="1666403"/>
              <a:ext cx="1070042" cy="428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19076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9CA3B4-AB2B-4A37-91AF-52F1ECF63E77}"/>
              </a:ext>
            </a:extLst>
          </p:cNvPr>
          <p:cNvGrpSpPr/>
          <p:nvPr/>
        </p:nvGrpSpPr>
        <p:grpSpPr>
          <a:xfrm>
            <a:off x="147165" y="1776375"/>
            <a:ext cx="7011085" cy="5096364"/>
            <a:chOff x="147165" y="1776375"/>
            <a:chExt cx="7011085" cy="5096364"/>
          </a:xfrm>
        </p:grpSpPr>
        <p:grpSp>
          <p:nvGrpSpPr>
            <p:cNvPr id="4" name="Group 3">
              <a:extLst>
                <a:ext uri="{FF2B5EF4-FFF2-40B4-BE49-F238E27FC236}">
                  <a16:creationId xmlns:a16="http://schemas.microsoft.com/office/drawing/2014/main" id="{0E3F36FA-D313-4364-8CC0-D8C888FB1EC2}"/>
                </a:ext>
              </a:extLst>
            </p:cNvPr>
            <p:cNvGrpSpPr/>
            <p:nvPr/>
          </p:nvGrpSpPr>
          <p:grpSpPr>
            <a:xfrm>
              <a:off x="147165" y="1776375"/>
              <a:ext cx="7011085" cy="4635577"/>
              <a:chOff x="0" y="-52477"/>
              <a:chExt cx="5315281" cy="4340174"/>
            </a:xfrm>
          </p:grpSpPr>
          <p:pic>
            <p:nvPicPr>
              <p:cNvPr id="6" name="Picture 5">
                <a:extLst>
                  <a:ext uri="{FF2B5EF4-FFF2-40B4-BE49-F238E27FC236}">
                    <a16:creationId xmlns:a16="http://schemas.microsoft.com/office/drawing/2014/main" id="{4FFA86EF-F324-4BDA-8862-B47BA4E02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66"/>
                <a:ext cx="2519875" cy="2126386"/>
              </a:xfrm>
              <a:prstGeom prst="rect">
                <a:avLst/>
              </a:prstGeom>
            </p:spPr>
          </p:pic>
          <p:pic>
            <p:nvPicPr>
              <p:cNvPr id="7" name="Picture 6">
                <a:extLst>
                  <a:ext uri="{FF2B5EF4-FFF2-40B4-BE49-F238E27FC236}">
                    <a16:creationId xmlns:a16="http://schemas.microsoft.com/office/drawing/2014/main" id="{D7E6622A-DD09-4157-BBDA-CBD0130E7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2526" y="-52477"/>
                <a:ext cx="2618593" cy="2126386"/>
              </a:xfrm>
              <a:prstGeom prst="rect">
                <a:avLst/>
              </a:prstGeom>
            </p:spPr>
          </p:pic>
          <p:pic>
            <p:nvPicPr>
              <p:cNvPr id="8" name="Picture 7">
                <a:extLst>
                  <a:ext uri="{FF2B5EF4-FFF2-40B4-BE49-F238E27FC236}">
                    <a16:creationId xmlns:a16="http://schemas.microsoft.com/office/drawing/2014/main" id="{EBAB864D-0754-4294-9E8E-943EC0D4B1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167" y="232011"/>
                <a:ext cx="391795" cy="396875"/>
              </a:xfrm>
              <a:prstGeom prst="rect">
                <a:avLst/>
              </a:prstGeom>
            </p:spPr>
          </p:pic>
          <p:pic>
            <p:nvPicPr>
              <p:cNvPr id="9" name="Picture 8">
                <a:extLst>
                  <a:ext uri="{FF2B5EF4-FFF2-40B4-BE49-F238E27FC236}">
                    <a16:creationId xmlns:a16="http://schemas.microsoft.com/office/drawing/2014/main" id="{180A34C3-776E-41AB-82AC-A149F7BFC5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20" y="2163170"/>
                <a:ext cx="2456180" cy="2117725"/>
              </a:xfrm>
              <a:prstGeom prst="rect">
                <a:avLst/>
              </a:prstGeom>
            </p:spPr>
          </p:pic>
          <p:pic>
            <p:nvPicPr>
              <p:cNvPr id="10" name="Picture 9">
                <a:extLst>
                  <a:ext uri="{FF2B5EF4-FFF2-40B4-BE49-F238E27FC236}">
                    <a16:creationId xmlns:a16="http://schemas.microsoft.com/office/drawing/2014/main" id="{1F1771A3-BFDA-4562-8B42-A9DBDA8DE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815" y="2988859"/>
                <a:ext cx="955040" cy="520065"/>
              </a:xfrm>
              <a:prstGeom prst="rect">
                <a:avLst/>
              </a:prstGeom>
            </p:spPr>
          </p:pic>
          <p:pic>
            <p:nvPicPr>
              <p:cNvPr id="11" name="Picture 10">
                <a:extLst>
                  <a:ext uri="{FF2B5EF4-FFF2-40B4-BE49-F238E27FC236}">
                    <a16:creationId xmlns:a16="http://schemas.microsoft.com/office/drawing/2014/main" id="{93052CA0-E6D5-40B1-AE71-90367EA01E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3201" y="2171877"/>
                <a:ext cx="2672080" cy="2115820"/>
              </a:xfrm>
              <a:prstGeom prst="rect">
                <a:avLst/>
              </a:prstGeom>
            </p:spPr>
          </p:pic>
          <p:pic>
            <p:nvPicPr>
              <p:cNvPr id="12" name="Picture 11">
                <a:extLst>
                  <a:ext uri="{FF2B5EF4-FFF2-40B4-BE49-F238E27FC236}">
                    <a16:creationId xmlns:a16="http://schemas.microsoft.com/office/drawing/2014/main" id="{54214600-F56C-4D51-A809-B0604CC225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77570" y="3200400"/>
                <a:ext cx="822960" cy="450215"/>
              </a:xfrm>
              <a:prstGeom prst="rect">
                <a:avLst/>
              </a:prstGeom>
            </p:spPr>
          </p:pic>
          <p:pic>
            <p:nvPicPr>
              <p:cNvPr id="13" name="Picture 12">
                <a:extLst>
                  <a:ext uri="{FF2B5EF4-FFF2-40B4-BE49-F238E27FC236}">
                    <a16:creationId xmlns:a16="http://schemas.microsoft.com/office/drawing/2014/main" id="{5C35E6F8-A293-46C1-83BD-F0E7B88796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511" y="2279176"/>
                <a:ext cx="1022985" cy="527685"/>
              </a:xfrm>
              <a:prstGeom prst="rect">
                <a:avLst/>
              </a:prstGeom>
            </p:spPr>
          </p:pic>
          <p:sp>
            <p:nvSpPr>
              <p:cNvPr id="14" name="Arrow: Right 13">
                <a:extLst>
                  <a:ext uri="{FF2B5EF4-FFF2-40B4-BE49-F238E27FC236}">
                    <a16:creationId xmlns:a16="http://schemas.microsoft.com/office/drawing/2014/main" id="{7FE0AB8B-27A5-49BF-A6C6-09ADCBC68401}"/>
                  </a:ext>
                </a:extLst>
              </p:cNvPr>
              <p:cNvSpPr/>
              <p:nvPr/>
            </p:nvSpPr>
            <p:spPr>
              <a:xfrm>
                <a:off x="3562066" y="2393760"/>
                <a:ext cx="743803" cy="238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 name="Arrow: Right 14">
                <a:extLst>
                  <a:ext uri="{FF2B5EF4-FFF2-40B4-BE49-F238E27FC236}">
                    <a16:creationId xmlns:a16="http://schemas.microsoft.com/office/drawing/2014/main" id="{A191A6D6-6886-49C5-B822-910233FD122D}"/>
                  </a:ext>
                </a:extLst>
              </p:cNvPr>
              <p:cNvSpPr/>
              <p:nvPr/>
            </p:nvSpPr>
            <p:spPr>
              <a:xfrm rot="6238811">
                <a:off x="2924995" y="1030515"/>
                <a:ext cx="705824" cy="191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Arrow: Right 15">
                <a:extLst>
                  <a:ext uri="{FF2B5EF4-FFF2-40B4-BE49-F238E27FC236}">
                    <a16:creationId xmlns:a16="http://schemas.microsoft.com/office/drawing/2014/main" id="{A4495AF8-11CD-4D07-8188-B98BFF74E505}"/>
                  </a:ext>
                </a:extLst>
              </p:cNvPr>
              <p:cNvSpPr/>
              <p:nvPr/>
            </p:nvSpPr>
            <p:spPr>
              <a:xfrm>
                <a:off x="3746311" y="189647"/>
                <a:ext cx="470848" cy="206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9" name="Text Box 168">
              <a:extLst>
                <a:ext uri="{FF2B5EF4-FFF2-40B4-BE49-F238E27FC236}">
                  <a16:creationId xmlns:a16="http://schemas.microsoft.com/office/drawing/2014/main" id="{45F19E86-7E4E-434D-9A29-A62F0F9D95CE}"/>
                </a:ext>
              </a:extLst>
            </p:cNvPr>
            <p:cNvSpPr txBox="1"/>
            <p:nvPr/>
          </p:nvSpPr>
          <p:spPr>
            <a:xfrm>
              <a:off x="439319" y="6503407"/>
              <a:ext cx="5832900" cy="36933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Figure-2 Discrete VS Continuous</a:t>
              </a:r>
              <a:endParaRPr 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23" name="Group 22">
            <a:extLst>
              <a:ext uri="{FF2B5EF4-FFF2-40B4-BE49-F238E27FC236}">
                <a16:creationId xmlns:a16="http://schemas.microsoft.com/office/drawing/2014/main" id="{70A33DC8-E8A9-44AA-A966-B694FF1327B9}"/>
              </a:ext>
            </a:extLst>
          </p:cNvPr>
          <p:cNvGrpSpPr/>
          <p:nvPr/>
        </p:nvGrpSpPr>
        <p:grpSpPr>
          <a:xfrm>
            <a:off x="7420161" y="1521583"/>
            <a:ext cx="4509818" cy="5017058"/>
            <a:chOff x="7420161" y="1521583"/>
            <a:chExt cx="4509818" cy="5017058"/>
          </a:xfrm>
        </p:grpSpPr>
        <p:pic>
          <p:nvPicPr>
            <p:cNvPr id="3" name="Picture 2">
              <a:extLst>
                <a:ext uri="{FF2B5EF4-FFF2-40B4-BE49-F238E27FC236}">
                  <a16:creationId xmlns:a16="http://schemas.microsoft.com/office/drawing/2014/main" id="{5FD024A0-33E4-4FF7-BEF6-32D22625FA15}"/>
                </a:ext>
              </a:extLst>
            </p:cNvPr>
            <p:cNvPicPr>
              <a:picLocks noChangeAspect="1"/>
            </p:cNvPicPr>
            <p:nvPr/>
          </p:nvPicPr>
          <p:blipFill>
            <a:blip r:embed="rId11"/>
            <a:stretch>
              <a:fillRect/>
            </a:stretch>
          </p:blipFill>
          <p:spPr>
            <a:xfrm>
              <a:off x="7799131" y="1521583"/>
              <a:ext cx="3574210" cy="2971533"/>
            </a:xfrm>
            <a:prstGeom prst="rect">
              <a:avLst/>
            </a:prstGeom>
          </p:spPr>
        </p:pic>
        <p:sp>
          <p:nvSpPr>
            <p:cNvPr id="18" name="Rectangle 17">
              <a:extLst>
                <a:ext uri="{FF2B5EF4-FFF2-40B4-BE49-F238E27FC236}">
                  <a16:creationId xmlns:a16="http://schemas.microsoft.com/office/drawing/2014/main" id="{5D09EF87-FD09-4136-B2EE-C417891775AE}"/>
                </a:ext>
              </a:extLst>
            </p:cNvPr>
            <p:cNvSpPr/>
            <p:nvPr/>
          </p:nvSpPr>
          <p:spPr>
            <a:xfrm>
              <a:off x="7420161" y="4968981"/>
              <a:ext cx="4509818" cy="1569660"/>
            </a:xfrm>
            <a:prstGeom prst="rect">
              <a:avLst/>
            </a:prstGeom>
            <a:noFill/>
            <a:ln w="28575">
              <a:solidFill>
                <a:schemeClr val="accent1">
                  <a:lumMod val="75000"/>
                </a:schemeClr>
              </a:solidFill>
              <a:prstDash val="dash"/>
            </a:ln>
          </p:spPr>
          <p:txBody>
            <a:bodyPr wrap="square" lIns="91440" tIns="45720" rIns="91440" bIns="45720">
              <a:spAutoFit/>
            </a:bodyPr>
            <a:lstStyle/>
            <a:p>
              <a:r>
                <a:rPr lang="en-US" altLang="zh-CN" sz="3200" b="1" dirty="0">
                  <a:ln w="0"/>
                  <a:solidFill>
                    <a:srgbClr val="C00000"/>
                  </a:solidFill>
                  <a:effectLst>
                    <a:outerShdw blurRad="38100" dist="19050" dir="2700000" algn="tl" rotWithShape="0">
                      <a:schemeClr val="dk1">
                        <a:alpha val="40000"/>
                      </a:schemeClr>
                    </a:outerShdw>
                  </a:effectLst>
                </a:rPr>
                <a:t>Signal: </a:t>
              </a:r>
              <a:r>
                <a:rPr lang="en-US" altLang="zh-CN" sz="3200" dirty="0">
                  <a:ln w="0"/>
                  <a:effectLst>
                    <a:outerShdw blurRad="38100" dist="19050" dir="2700000" algn="tl" rotWithShape="0">
                      <a:schemeClr val="dk1">
                        <a:alpha val="40000"/>
                      </a:schemeClr>
                    </a:outerShdw>
                  </a:effectLst>
                </a:rPr>
                <a:t>STEP &amp; CHIRP</a:t>
              </a:r>
            </a:p>
            <a:p>
              <a:r>
                <a:rPr lang="en-US" altLang="zh-CN" sz="3200" b="1" cap="none" spc="0" dirty="0">
                  <a:ln w="0"/>
                  <a:solidFill>
                    <a:srgbClr val="C00000"/>
                  </a:solidFill>
                  <a:effectLst>
                    <a:outerShdw blurRad="38100" dist="19050" dir="2700000" algn="tl" rotWithShape="0">
                      <a:schemeClr val="dk1">
                        <a:alpha val="40000"/>
                      </a:schemeClr>
                    </a:outerShdw>
                  </a:effectLst>
                </a:rPr>
                <a:t>Sample time</a:t>
              </a:r>
              <a:r>
                <a:rPr lang="en-US" altLang="zh-CN" sz="3200" b="1" dirty="0">
                  <a:ln w="0"/>
                  <a:solidFill>
                    <a:srgbClr val="C00000"/>
                  </a:solidFill>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0.01s</a:t>
              </a:r>
            </a:p>
            <a:p>
              <a:r>
                <a:rPr lang="en-US" altLang="zh-CN" sz="3200" b="1" cap="none" spc="0" dirty="0">
                  <a:ln w="0"/>
                  <a:solidFill>
                    <a:srgbClr val="C00000"/>
                  </a:solidFill>
                  <a:effectLst>
                    <a:outerShdw blurRad="38100" dist="19050" dir="2700000" algn="tl" rotWithShape="0">
                      <a:schemeClr val="dk1">
                        <a:alpha val="40000"/>
                      </a:schemeClr>
                    </a:outerShdw>
                  </a:effectLst>
                </a:rPr>
                <a:t>Disc</a:t>
              </a:r>
              <a:r>
                <a:rPr lang="en-US" altLang="zh-CN" sz="3200" b="1" dirty="0">
                  <a:ln w="0"/>
                  <a:solidFill>
                    <a:srgbClr val="C00000"/>
                  </a:solidFill>
                  <a:effectLst>
                    <a:outerShdw blurRad="38100" dist="19050" dir="2700000" algn="tl" rotWithShape="0">
                      <a:schemeClr val="dk1">
                        <a:alpha val="40000"/>
                      </a:schemeClr>
                    </a:outerShdw>
                  </a:effectLst>
                </a:rPr>
                <a:t>rete Method: </a:t>
              </a:r>
              <a:r>
                <a:rPr lang="en-US" altLang="zh-CN" sz="3200" dirty="0">
                  <a:ln w="0"/>
                  <a:effectLst>
                    <a:outerShdw blurRad="38100" dist="19050" dir="2700000" algn="tl" rotWithShape="0">
                      <a:schemeClr val="dk1">
                        <a:alpha val="40000"/>
                      </a:schemeClr>
                    </a:outerShdw>
                  </a:effectLst>
                </a:rPr>
                <a:t>ZOH</a:t>
              </a:r>
              <a:endParaRPr lang="en-US" altLang="zh-CN" sz="3200" cap="none" spc="0" dirty="0">
                <a:ln w="0"/>
                <a:effectLst>
                  <a:outerShdw blurRad="38100" dist="19050" dir="2700000" algn="tl" rotWithShape="0">
                    <a:schemeClr val="dk1">
                      <a:alpha val="40000"/>
                    </a:schemeClr>
                  </a:outerShdw>
                </a:effectLst>
              </a:endParaRPr>
            </a:p>
          </p:txBody>
        </p:sp>
        <p:sp>
          <p:nvSpPr>
            <p:cNvPr id="20" name="Text Box 168">
              <a:extLst>
                <a:ext uri="{FF2B5EF4-FFF2-40B4-BE49-F238E27FC236}">
                  <a16:creationId xmlns:a16="http://schemas.microsoft.com/office/drawing/2014/main" id="{78C1D609-1B86-44A8-B9BD-ABAD87DBB3C9}"/>
                </a:ext>
              </a:extLst>
            </p:cNvPr>
            <p:cNvSpPr txBox="1"/>
            <p:nvPr/>
          </p:nvSpPr>
          <p:spPr>
            <a:xfrm>
              <a:off x="7420161" y="4493116"/>
              <a:ext cx="4210444" cy="36933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Figure-3 Signals</a:t>
              </a:r>
              <a:endParaRPr 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22" name="Group 21">
            <a:extLst>
              <a:ext uri="{FF2B5EF4-FFF2-40B4-BE49-F238E27FC236}">
                <a16:creationId xmlns:a16="http://schemas.microsoft.com/office/drawing/2014/main" id="{3DBF1D40-7727-43B1-B13E-0C897F99CAD6}"/>
              </a:ext>
            </a:extLst>
          </p:cNvPr>
          <p:cNvGrpSpPr/>
          <p:nvPr/>
        </p:nvGrpSpPr>
        <p:grpSpPr>
          <a:xfrm>
            <a:off x="246763" y="98901"/>
            <a:ext cx="6659472" cy="1684021"/>
            <a:chOff x="246763" y="98901"/>
            <a:chExt cx="6659472" cy="1684021"/>
          </a:xfrm>
        </p:grpSpPr>
        <p:pic>
          <p:nvPicPr>
            <p:cNvPr id="17" name="Picture 16">
              <a:extLst>
                <a:ext uri="{FF2B5EF4-FFF2-40B4-BE49-F238E27FC236}">
                  <a16:creationId xmlns:a16="http://schemas.microsoft.com/office/drawing/2014/main" id="{20CC7F04-B400-4FDC-AA75-62A6171B7410}"/>
                </a:ext>
              </a:extLst>
            </p:cNvPr>
            <p:cNvPicPr/>
            <p:nvPr/>
          </p:nvPicPr>
          <p:blipFill>
            <a:blip r:embed="rId12">
              <a:extLst>
                <a:ext uri="{28A0092B-C50C-407E-A947-70E740481C1C}">
                  <a14:useLocalDpi xmlns:a14="http://schemas.microsoft.com/office/drawing/2010/main" val="0"/>
                </a:ext>
              </a:extLst>
            </a:blip>
            <a:stretch>
              <a:fillRect/>
            </a:stretch>
          </p:blipFill>
          <p:spPr>
            <a:xfrm>
              <a:off x="246763" y="98901"/>
              <a:ext cx="6659472" cy="1422682"/>
            </a:xfrm>
            <a:prstGeom prst="rect">
              <a:avLst/>
            </a:prstGeom>
          </p:spPr>
        </p:pic>
        <p:sp>
          <p:nvSpPr>
            <p:cNvPr id="21" name="Text Box 168">
              <a:extLst>
                <a:ext uri="{FF2B5EF4-FFF2-40B4-BE49-F238E27FC236}">
                  <a16:creationId xmlns:a16="http://schemas.microsoft.com/office/drawing/2014/main" id="{C636E0DF-4E36-4E7C-AFB9-D39A466DFCE4}"/>
                </a:ext>
              </a:extLst>
            </p:cNvPr>
            <p:cNvSpPr txBox="1"/>
            <p:nvPr/>
          </p:nvSpPr>
          <p:spPr>
            <a:xfrm>
              <a:off x="515528" y="1413590"/>
              <a:ext cx="5832900" cy="369332"/>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 Discrete S</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ystem</a:t>
              </a:r>
              <a:endParaRPr 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24" name="Rectangle 23">
            <a:extLst>
              <a:ext uri="{FF2B5EF4-FFF2-40B4-BE49-F238E27FC236}">
                <a16:creationId xmlns:a16="http://schemas.microsoft.com/office/drawing/2014/main" id="{E6FCA0C3-EE3F-4C7F-9BD5-2F7B2E5D6194}"/>
              </a:ext>
            </a:extLst>
          </p:cNvPr>
          <p:cNvSpPr/>
          <p:nvPr/>
        </p:nvSpPr>
        <p:spPr>
          <a:xfrm>
            <a:off x="7420161" y="206034"/>
            <a:ext cx="3688830" cy="1077218"/>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Discretized System</a:t>
            </a:r>
          </a:p>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(Digital Control)</a:t>
            </a:r>
          </a:p>
        </p:txBody>
      </p:sp>
      <p:pic>
        <p:nvPicPr>
          <p:cNvPr id="25" name="Graphic 24" descr="Airplane">
            <a:extLst>
              <a:ext uri="{FF2B5EF4-FFF2-40B4-BE49-F238E27FC236}">
                <a16:creationId xmlns:a16="http://schemas.microsoft.com/office/drawing/2014/main" id="{52254DF9-95F2-4189-AD2B-DBFB0BEF0E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08991" y="72191"/>
            <a:ext cx="852459" cy="852459"/>
          </a:xfrm>
          <a:prstGeom prst="rect">
            <a:avLst/>
          </a:prstGeom>
        </p:spPr>
      </p:pic>
    </p:spTree>
    <p:extLst>
      <p:ext uri="{BB962C8B-B14F-4D97-AF65-F5344CB8AC3E}">
        <p14:creationId xmlns:p14="http://schemas.microsoft.com/office/powerpoint/2010/main" val="4050107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897267" y="1708176"/>
            <a:ext cx="8952753" cy="3416320"/>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Aerodynamic Analysis </a:t>
            </a:r>
          </a:p>
          <a:p>
            <a:r>
              <a:rPr lang="en-US" altLang="zh-CN" sz="4400" b="1" dirty="0">
                <a:solidFill>
                  <a:srgbClr val="C00000"/>
                </a:solidFill>
                <a:effectLst>
                  <a:outerShdw blurRad="38100" dist="38100" dir="2700000" algn="tl">
                    <a:srgbClr val="000000">
                      <a:alpha val="43137"/>
                    </a:srgbClr>
                  </a:outerShdw>
                </a:effectLst>
              </a:rPr>
              <a:t>for </a:t>
            </a:r>
            <a:r>
              <a:rPr lang="en-US" altLang="zh-CN" sz="4400" b="1" i="1" dirty="0">
                <a:solidFill>
                  <a:srgbClr val="C00000"/>
                </a:solidFill>
                <a:effectLst>
                  <a:outerShdw blurRad="38100" dist="38100" dir="2700000" algn="tl">
                    <a:srgbClr val="000000">
                      <a:alpha val="43137"/>
                    </a:srgbClr>
                  </a:outerShdw>
                </a:effectLst>
              </a:rPr>
              <a:t>Sonic Flight</a:t>
            </a:r>
          </a:p>
          <a:p>
            <a:pPr marL="742950" indent="-742950">
              <a:buFont typeface="+mj-ea"/>
              <a:buAutoNum type="circleNumDbPlain"/>
            </a:pPr>
            <a:r>
              <a:rPr lang="en-US" altLang="zh-CN" sz="3200" b="1" dirty="0"/>
              <a:t>FEA in ANSYS</a:t>
            </a:r>
          </a:p>
          <a:p>
            <a:pPr marL="742950" indent="-742950">
              <a:buFont typeface="+mj-ea"/>
              <a:buAutoNum type="circleNumDbPlain"/>
            </a:pPr>
            <a:r>
              <a:rPr lang="en-US" altLang="zh-CN" sz="3200" b="1" dirty="0"/>
              <a:t>CFD &amp; Wind Tunnel Analysis in ANSYS</a:t>
            </a:r>
          </a:p>
          <a:p>
            <a:pPr marL="742950" indent="-742950">
              <a:buFont typeface="+mj-ea"/>
              <a:buAutoNum type="circleNumDbPlain"/>
            </a:pPr>
            <a:r>
              <a:rPr lang="it-IT" altLang="zh-CN" sz="3200" b="1" dirty="0"/>
              <a:t>Aero-coefficient Comparison (Alpha=Beta=0[deg])</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2"/>
          <a:stretch>
            <a:fillRect/>
          </a:stretch>
        </p:blipFill>
        <p:spPr>
          <a:xfrm>
            <a:off x="8940413" y="87948"/>
            <a:ext cx="3170609" cy="800996"/>
          </a:xfrm>
          <a:prstGeom prst="rect">
            <a:avLst/>
          </a:prstGeom>
        </p:spPr>
      </p:pic>
      <p:pic>
        <p:nvPicPr>
          <p:cNvPr id="9" name="Graphic 8" descr="Computer">
            <a:extLst>
              <a:ext uri="{FF2B5EF4-FFF2-40B4-BE49-F238E27FC236}">
                <a16:creationId xmlns:a16="http://schemas.microsoft.com/office/drawing/2014/main" id="{678F4FDF-7271-40A9-AAFA-15E6C88D02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980" y="1969896"/>
            <a:ext cx="1446440" cy="1446440"/>
          </a:xfrm>
          <a:prstGeom prst="rect">
            <a:avLst/>
          </a:prstGeom>
        </p:spPr>
      </p:pic>
      <p:cxnSp>
        <p:nvCxnSpPr>
          <p:cNvPr id="10" name="Straight Connector 9">
            <a:extLst>
              <a:ext uri="{FF2B5EF4-FFF2-40B4-BE49-F238E27FC236}">
                <a16:creationId xmlns:a16="http://schemas.microsoft.com/office/drawing/2014/main" id="{BAD1E12E-4455-4CDA-8798-052A44B9890E}"/>
              </a:ext>
            </a:extLst>
          </p:cNvPr>
          <p:cNvCxnSpPr>
            <a:cxnSpLocks/>
          </p:cNvCxnSpPr>
          <p:nvPr/>
        </p:nvCxnSpPr>
        <p:spPr>
          <a:xfrm flipH="1" flipV="1">
            <a:off x="2255849" y="2059155"/>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573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9">
            <a:extLst>
              <a:ext uri="{FF2B5EF4-FFF2-40B4-BE49-F238E27FC236}">
                <a16:creationId xmlns:a16="http://schemas.microsoft.com/office/drawing/2014/main" id="{838A2D3F-5607-4F7A-B55D-38EA970AD510}"/>
              </a:ext>
            </a:extLst>
          </p:cNvPr>
          <p:cNvGraphicFramePr>
            <a:graphicFrameLocks noGrp="1"/>
          </p:cNvGraphicFramePr>
          <p:nvPr>
            <p:extLst>
              <p:ext uri="{D42A27DB-BD31-4B8C-83A1-F6EECF244321}">
                <p14:modId xmlns:p14="http://schemas.microsoft.com/office/powerpoint/2010/main" val="2673537152"/>
              </p:ext>
            </p:extLst>
          </p:nvPr>
        </p:nvGraphicFramePr>
        <p:xfrm>
          <a:off x="1102448" y="693187"/>
          <a:ext cx="3671874" cy="2294915"/>
        </p:xfrm>
        <a:graphic>
          <a:graphicData uri="http://schemas.openxmlformats.org/drawingml/2006/table">
            <a:tbl>
              <a:tblPr firstRow="1" bandRow="1">
                <a:tableStyleId>{5C22544A-7EE6-4342-B048-85BDC9FD1C3A}</a:tableStyleId>
              </a:tblPr>
              <a:tblGrid>
                <a:gridCol w="2336761">
                  <a:extLst>
                    <a:ext uri="{9D8B030D-6E8A-4147-A177-3AD203B41FA5}">
                      <a16:colId xmlns:a16="http://schemas.microsoft.com/office/drawing/2014/main" val="2347203692"/>
                    </a:ext>
                  </a:extLst>
                </a:gridCol>
                <a:gridCol w="1335113">
                  <a:extLst>
                    <a:ext uri="{9D8B030D-6E8A-4147-A177-3AD203B41FA5}">
                      <a16:colId xmlns:a16="http://schemas.microsoft.com/office/drawing/2014/main" val="1348118836"/>
                    </a:ext>
                  </a:extLst>
                </a:gridCol>
              </a:tblGrid>
              <a:tr h="458983">
                <a:tc>
                  <a:txBody>
                    <a:bodyPr/>
                    <a:lstStyle/>
                    <a:p>
                      <a:pPr algn="ctr"/>
                      <a:r>
                        <a:rPr lang="en-US" altLang="zh-CN" dirty="0"/>
                        <a:t>Model Name</a:t>
                      </a:r>
                      <a:endParaRPr lang="zh-CN" altLang="en-US" dirty="0"/>
                    </a:p>
                  </a:txBody>
                  <a:tcPr/>
                </a:tc>
                <a:tc>
                  <a:txBody>
                    <a:bodyPr/>
                    <a:lstStyle/>
                    <a:p>
                      <a:pPr algn="ctr"/>
                      <a:r>
                        <a:rPr lang="en-US" altLang="zh-CN" dirty="0"/>
                        <a:t>ASW28</a:t>
                      </a:r>
                      <a:endParaRPr lang="zh-CN" altLang="en-US" dirty="0"/>
                    </a:p>
                  </a:txBody>
                  <a:tcPr/>
                </a:tc>
                <a:extLst>
                  <a:ext uri="{0D108BD9-81ED-4DB2-BD59-A6C34878D82A}">
                    <a16:rowId xmlns:a16="http://schemas.microsoft.com/office/drawing/2014/main" val="2684167920"/>
                  </a:ext>
                </a:extLst>
              </a:tr>
              <a:tr h="458983">
                <a:tc>
                  <a:txBody>
                    <a:bodyPr/>
                    <a:lstStyle/>
                    <a:p>
                      <a:pPr algn="ctr"/>
                      <a:r>
                        <a:rPr lang="en-US" altLang="zh-CN" b="1" dirty="0"/>
                        <a:t>Velocity(m/s)</a:t>
                      </a:r>
                      <a:endParaRPr lang="zh-CN" altLang="en-US" b="1" dirty="0"/>
                    </a:p>
                  </a:txBody>
                  <a:tcPr/>
                </a:tc>
                <a:tc>
                  <a:txBody>
                    <a:bodyPr/>
                    <a:lstStyle/>
                    <a:p>
                      <a:pPr algn="ctr"/>
                      <a:r>
                        <a:rPr lang="en-US" altLang="zh-CN" b="1" dirty="0"/>
                        <a:t>400</a:t>
                      </a:r>
                      <a:endParaRPr lang="zh-CN" altLang="en-US" b="1" dirty="0"/>
                    </a:p>
                  </a:txBody>
                  <a:tcPr/>
                </a:tc>
                <a:extLst>
                  <a:ext uri="{0D108BD9-81ED-4DB2-BD59-A6C34878D82A}">
                    <a16:rowId xmlns:a16="http://schemas.microsoft.com/office/drawing/2014/main" val="1871642344"/>
                  </a:ext>
                </a:extLst>
              </a:tr>
              <a:tr h="458983">
                <a:tc>
                  <a:txBody>
                    <a:bodyPr/>
                    <a:lstStyle/>
                    <a:p>
                      <a:pPr algn="ctr"/>
                      <a:r>
                        <a:rPr lang="en-US" altLang="zh-CN" sz="1800" b="1" kern="1200" dirty="0">
                          <a:solidFill>
                            <a:schemeClr val="dk1"/>
                          </a:solidFill>
                          <a:effectLst/>
                          <a:latin typeface="+mn-lt"/>
                          <a:ea typeface="+mn-ea"/>
                          <a:cs typeface="+mn-cs"/>
                        </a:rPr>
                        <a:t>Temperature(</a:t>
                      </a:r>
                      <a:r>
                        <a:rPr lang="zh-CN" altLang="zh-CN" sz="1800" b="1" kern="1200" dirty="0">
                          <a:solidFill>
                            <a:schemeClr val="dk1"/>
                          </a:solidFill>
                          <a:effectLst/>
                          <a:latin typeface="+mn-lt"/>
                          <a:ea typeface="+mn-ea"/>
                          <a:cs typeface="+mn-cs"/>
                        </a:rPr>
                        <a:t>º</a:t>
                      </a:r>
                      <a:r>
                        <a:rPr lang="en-US" altLang="zh-CN" sz="1800" b="1" kern="1200" dirty="0">
                          <a:solidFill>
                            <a:schemeClr val="dk1"/>
                          </a:solidFill>
                          <a:effectLst/>
                          <a:latin typeface="+mn-lt"/>
                          <a:ea typeface="+mn-ea"/>
                          <a:cs typeface="+mn-cs"/>
                        </a:rPr>
                        <a:t>F)</a:t>
                      </a:r>
                      <a:endParaRPr lang="zh-CN" altLang="en-US" b="1" dirty="0"/>
                    </a:p>
                  </a:txBody>
                  <a:tcPr/>
                </a:tc>
                <a:tc>
                  <a:txBody>
                    <a:bodyPr/>
                    <a:lstStyle/>
                    <a:p>
                      <a:pPr algn="ctr"/>
                      <a:r>
                        <a:rPr lang="en-US" altLang="zh-CN" b="1" dirty="0"/>
                        <a:t>77</a:t>
                      </a:r>
                      <a:endParaRPr lang="zh-CN" altLang="en-US" b="1" dirty="0"/>
                    </a:p>
                  </a:txBody>
                  <a:tcPr/>
                </a:tc>
                <a:extLst>
                  <a:ext uri="{0D108BD9-81ED-4DB2-BD59-A6C34878D82A}">
                    <a16:rowId xmlns:a16="http://schemas.microsoft.com/office/drawing/2014/main" val="2787288036"/>
                  </a:ext>
                </a:extLst>
              </a:tr>
              <a:tr h="458983">
                <a:tc>
                  <a:txBody>
                    <a:bodyPr/>
                    <a:lstStyle/>
                    <a:p>
                      <a:pPr algn="ctr"/>
                      <a:r>
                        <a:rPr lang="en-US" altLang="zh-CN" b="1" dirty="0"/>
                        <a:t>Altitude(m)</a:t>
                      </a:r>
                      <a:endParaRPr lang="zh-CN" altLang="en-US" b="1" dirty="0"/>
                    </a:p>
                  </a:txBody>
                  <a:tcPr/>
                </a:tc>
                <a:tc>
                  <a:txBody>
                    <a:bodyPr/>
                    <a:lstStyle/>
                    <a:p>
                      <a:pPr algn="ctr"/>
                      <a:r>
                        <a:rPr lang="en-US" altLang="zh-CN" b="1" dirty="0"/>
                        <a:t>1000</a:t>
                      </a:r>
                      <a:endParaRPr lang="zh-CN" altLang="en-US" b="1" dirty="0"/>
                    </a:p>
                  </a:txBody>
                  <a:tcPr/>
                </a:tc>
                <a:extLst>
                  <a:ext uri="{0D108BD9-81ED-4DB2-BD59-A6C34878D82A}">
                    <a16:rowId xmlns:a16="http://schemas.microsoft.com/office/drawing/2014/main" val="3871666951"/>
                  </a:ext>
                </a:extLst>
              </a:tr>
              <a:tr h="458983">
                <a:tc>
                  <a:txBody>
                    <a:bodyPr/>
                    <a:lstStyle/>
                    <a:p>
                      <a:pPr algn="ctr"/>
                      <a:r>
                        <a:rPr lang="en-US" altLang="zh-CN" b="1" dirty="0"/>
                        <a:t>Air Density(kg/m^3)</a:t>
                      </a:r>
                      <a:endParaRPr lang="zh-CN" altLang="en-US" b="1" dirty="0"/>
                    </a:p>
                  </a:txBody>
                  <a:tcPr/>
                </a:tc>
                <a:tc>
                  <a:txBody>
                    <a:bodyPr/>
                    <a:lstStyle/>
                    <a:p>
                      <a:pPr algn="ctr"/>
                      <a:r>
                        <a:rPr lang="en-US" altLang="zh-CN" b="1" dirty="0"/>
                        <a:t>1.074</a:t>
                      </a:r>
                      <a:endParaRPr lang="zh-CN" altLang="en-US" b="1" dirty="0"/>
                    </a:p>
                  </a:txBody>
                  <a:tcPr/>
                </a:tc>
                <a:extLst>
                  <a:ext uri="{0D108BD9-81ED-4DB2-BD59-A6C34878D82A}">
                    <a16:rowId xmlns:a16="http://schemas.microsoft.com/office/drawing/2014/main" val="1450769260"/>
                  </a:ext>
                </a:extLst>
              </a:tr>
            </a:tbl>
          </a:graphicData>
        </a:graphic>
      </p:graphicFrame>
      <p:pic>
        <p:nvPicPr>
          <p:cNvPr id="21" name="Graphic 20" descr="Computer">
            <a:extLst>
              <a:ext uri="{FF2B5EF4-FFF2-40B4-BE49-F238E27FC236}">
                <a16:creationId xmlns:a16="http://schemas.microsoft.com/office/drawing/2014/main" id="{538EEEC2-CBFE-4C32-BC24-3FC10FFE2C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133" y="-21015"/>
            <a:ext cx="790522" cy="790522"/>
          </a:xfrm>
          <a:prstGeom prst="rect">
            <a:avLst/>
          </a:prstGeom>
        </p:spPr>
      </p:pic>
      <p:sp>
        <p:nvSpPr>
          <p:cNvPr id="15" name="Rectangle 14">
            <a:extLst>
              <a:ext uri="{FF2B5EF4-FFF2-40B4-BE49-F238E27FC236}">
                <a16:creationId xmlns:a16="http://schemas.microsoft.com/office/drawing/2014/main" id="{69A4CB64-A182-4C4E-A03E-A9509F124388}"/>
              </a:ext>
            </a:extLst>
          </p:cNvPr>
          <p:cNvSpPr/>
          <p:nvPr/>
        </p:nvSpPr>
        <p:spPr>
          <a:xfrm>
            <a:off x="1062655" y="81858"/>
            <a:ext cx="6904455"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The Aerodynamic Analysis in ANSYS</a:t>
            </a:r>
          </a:p>
        </p:txBody>
      </p:sp>
      <p:grpSp>
        <p:nvGrpSpPr>
          <p:cNvPr id="9" name="Group 8">
            <a:extLst>
              <a:ext uri="{FF2B5EF4-FFF2-40B4-BE49-F238E27FC236}">
                <a16:creationId xmlns:a16="http://schemas.microsoft.com/office/drawing/2014/main" id="{D1392B3C-34F6-495F-8BFF-47B556AEA59F}"/>
              </a:ext>
            </a:extLst>
          </p:cNvPr>
          <p:cNvGrpSpPr/>
          <p:nvPr/>
        </p:nvGrpSpPr>
        <p:grpSpPr>
          <a:xfrm>
            <a:off x="5106645" y="374245"/>
            <a:ext cx="6777101" cy="3324117"/>
            <a:chOff x="5106645" y="479536"/>
            <a:chExt cx="6777101" cy="3324117"/>
          </a:xfrm>
        </p:grpSpPr>
        <p:grpSp>
          <p:nvGrpSpPr>
            <p:cNvPr id="14" name="Group 13">
              <a:extLst>
                <a:ext uri="{FF2B5EF4-FFF2-40B4-BE49-F238E27FC236}">
                  <a16:creationId xmlns:a16="http://schemas.microsoft.com/office/drawing/2014/main" id="{2897407D-A34C-470E-AF1B-BFEBC7557DF3}"/>
                </a:ext>
              </a:extLst>
            </p:cNvPr>
            <p:cNvGrpSpPr/>
            <p:nvPr/>
          </p:nvGrpSpPr>
          <p:grpSpPr>
            <a:xfrm>
              <a:off x="5106645" y="479536"/>
              <a:ext cx="6777101" cy="2862452"/>
              <a:chOff x="4987706" y="985938"/>
              <a:chExt cx="6533075" cy="2581996"/>
            </a:xfrm>
          </p:grpSpPr>
          <p:pic>
            <p:nvPicPr>
              <p:cNvPr id="11" name="Picture 10">
                <a:extLst>
                  <a:ext uri="{FF2B5EF4-FFF2-40B4-BE49-F238E27FC236}">
                    <a16:creationId xmlns:a16="http://schemas.microsoft.com/office/drawing/2014/main" id="{BE30923F-4A27-418F-B243-14B348C23FEA}"/>
                  </a:ext>
                </a:extLst>
              </p:cNvPr>
              <p:cNvPicPr/>
              <p:nvPr/>
            </p:nvPicPr>
            <p:blipFill>
              <a:blip r:embed="rId4">
                <a:extLst>
                  <a:ext uri="{28A0092B-C50C-407E-A947-70E740481C1C}">
                    <a14:useLocalDpi xmlns:a14="http://schemas.microsoft.com/office/drawing/2010/main" val="0"/>
                  </a:ext>
                </a:extLst>
              </a:blip>
              <a:stretch>
                <a:fillRect/>
              </a:stretch>
            </p:blipFill>
            <p:spPr>
              <a:xfrm>
                <a:off x="8392561" y="985938"/>
                <a:ext cx="3128220" cy="2394674"/>
              </a:xfrm>
              <a:prstGeom prst="rect">
                <a:avLst/>
              </a:prstGeom>
            </p:spPr>
          </p:pic>
          <p:pic>
            <p:nvPicPr>
              <p:cNvPr id="12" name="Picture 11">
                <a:extLst>
                  <a:ext uri="{FF2B5EF4-FFF2-40B4-BE49-F238E27FC236}">
                    <a16:creationId xmlns:a16="http://schemas.microsoft.com/office/drawing/2014/main" id="{B596D41B-4157-4771-8623-2FF710BBCD84}"/>
                  </a:ext>
                </a:extLst>
              </p:cNvPr>
              <p:cNvPicPr/>
              <p:nvPr/>
            </p:nvPicPr>
            <p:blipFill rotWithShape="1">
              <a:blip r:embed="rId5" cstate="print">
                <a:extLst>
                  <a:ext uri="{28A0092B-C50C-407E-A947-70E740481C1C}">
                    <a14:useLocalDpi xmlns:a14="http://schemas.microsoft.com/office/drawing/2010/main" val="0"/>
                  </a:ext>
                </a:extLst>
              </a:blip>
              <a:srcRect l="3251"/>
              <a:stretch/>
            </p:blipFill>
            <p:spPr>
              <a:xfrm>
                <a:off x="4987706" y="1235579"/>
                <a:ext cx="3222625" cy="2332355"/>
              </a:xfrm>
              <a:prstGeom prst="rect">
                <a:avLst/>
              </a:prstGeom>
            </p:spPr>
          </p:pic>
        </p:grpSp>
        <p:sp>
          <p:nvSpPr>
            <p:cNvPr id="2" name="Rectangle 1">
              <a:extLst>
                <a:ext uri="{FF2B5EF4-FFF2-40B4-BE49-F238E27FC236}">
                  <a16:creationId xmlns:a16="http://schemas.microsoft.com/office/drawing/2014/main" id="{76568327-A1D7-4891-B049-D36761C5DEE7}"/>
                </a:ext>
              </a:extLst>
            </p:cNvPr>
            <p:cNvSpPr/>
            <p:nvPr/>
          </p:nvSpPr>
          <p:spPr>
            <a:xfrm>
              <a:off x="7047328" y="3341988"/>
              <a:ext cx="4451860"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Finite Element Analysis(FEA)</a:t>
              </a:r>
              <a:endParaRPr lang="zh-CN" altLang="en-US" sz="2400" dirty="0"/>
            </a:p>
          </p:txBody>
        </p:sp>
      </p:grpSp>
      <p:grpSp>
        <p:nvGrpSpPr>
          <p:cNvPr id="13" name="Group 12">
            <a:extLst>
              <a:ext uri="{FF2B5EF4-FFF2-40B4-BE49-F238E27FC236}">
                <a16:creationId xmlns:a16="http://schemas.microsoft.com/office/drawing/2014/main" id="{7EA62556-FBA8-4321-B84E-5C6263740583}"/>
              </a:ext>
            </a:extLst>
          </p:cNvPr>
          <p:cNvGrpSpPr/>
          <p:nvPr/>
        </p:nvGrpSpPr>
        <p:grpSpPr>
          <a:xfrm>
            <a:off x="749546" y="3161096"/>
            <a:ext cx="10911850" cy="3893524"/>
            <a:chOff x="769857" y="2953427"/>
            <a:chExt cx="10911850" cy="3893524"/>
          </a:xfrm>
        </p:grpSpPr>
        <p:grpSp>
          <p:nvGrpSpPr>
            <p:cNvPr id="18" name="Group 17">
              <a:extLst>
                <a:ext uri="{FF2B5EF4-FFF2-40B4-BE49-F238E27FC236}">
                  <a16:creationId xmlns:a16="http://schemas.microsoft.com/office/drawing/2014/main" id="{2102F376-14B0-4E45-AE52-9355A534A771}"/>
                </a:ext>
              </a:extLst>
            </p:cNvPr>
            <p:cNvGrpSpPr/>
            <p:nvPr/>
          </p:nvGrpSpPr>
          <p:grpSpPr>
            <a:xfrm>
              <a:off x="897447" y="3443723"/>
              <a:ext cx="10784260" cy="3081611"/>
              <a:chOff x="439531" y="3719372"/>
              <a:chExt cx="10784260" cy="3081611"/>
            </a:xfrm>
          </p:grpSpPr>
          <p:grpSp>
            <p:nvGrpSpPr>
              <p:cNvPr id="3" name="Group 2">
                <a:extLst>
                  <a:ext uri="{FF2B5EF4-FFF2-40B4-BE49-F238E27FC236}">
                    <a16:creationId xmlns:a16="http://schemas.microsoft.com/office/drawing/2014/main" id="{3F7BE801-94BF-483D-A7AD-570BDDB42FC4}"/>
                  </a:ext>
                </a:extLst>
              </p:cNvPr>
              <p:cNvGrpSpPr/>
              <p:nvPr/>
            </p:nvGrpSpPr>
            <p:grpSpPr>
              <a:xfrm>
                <a:off x="439531" y="3719372"/>
                <a:ext cx="10784260" cy="3081611"/>
                <a:chOff x="2899507" y="592990"/>
                <a:chExt cx="5834747" cy="1999736"/>
              </a:xfrm>
            </p:grpSpPr>
            <p:grpSp>
              <p:nvGrpSpPr>
                <p:cNvPr id="5" name="Group 4">
                  <a:extLst>
                    <a:ext uri="{FF2B5EF4-FFF2-40B4-BE49-F238E27FC236}">
                      <a16:creationId xmlns:a16="http://schemas.microsoft.com/office/drawing/2014/main" id="{CF74169D-58B7-4C61-9601-64452D4D9F12}"/>
                    </a:ext>
                  </a:extLst>
                </p:cNvPr>
                <p:cNvGrpSpPr/>
                <p:nvPr/>
              </p:nvGrpSpPr>
              <p:grpSpPr>
                <a:xfrm>
                  <a:off x="2899507" y="592990"/>
                  <a:ext cx="5834747" cy="1999736"/>
                  <a:chOff x="2899849" y="592990"/>
                  <a:chExt cx="5835435" cy="1999736"/>
                </a:xfrm>
              </p:grpSpPr>
              <p:pic>
                <p:nvPicPr>
                  <p:cNvPr id="7" name="Picture 6">
                    <a:extLst>
                      <a:ext uri="{FF2B5EF4-FFF2-40B4-BE49-F238E27FC236}">
                        <a16:creationId xmlns:a16="http://schemas.microsoft.com/office/drawing/2014/main" id="{73FF81CC-CF08-4EFC-B22A-89AAA3A149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9849" y="592990"/>
                    <a:ext cx="3222156" cy="1999736"/>
                  </a:xfrm>
                  <a:prstGeom prst="rect">
                    <a:avLst/>
                  </a:prstGeom>
                </p:spPr>
              </p:pic>
              <p:pic>
                <p:nvPicPr>
                  <p:cNvPr id="8" name="Picture 7">
                    <a:extLst>
                      <a:ext uri="{FF2B5EF4-FFF2-40B4-BE49-F238E27FC236}">
                        <a16:creationId xmlns:a16="http://schemas.microsoft.com/office/drawing/2014/main" id="{E19C74EE-AD9F-4EAB-8799-E3A582B81CE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213" r="11340" b="3908"/>
                  <a:stretch/>
                </p:blipFill>
                <p:spPr>
                  <a:xfrm>
                    <a:off x="6870778" y="708227"/>
                    <a:ext cx="1864506" cy="1861166"/>
                  </a:xfrm>
                  <a:prstGeom prst="rect">
                    <a:avLst/>
                  </a:prstGeom>
                </p:spPr>
              </p:pic>
            </p:grpSp>
            <p:sp>
              <p:nvSpPr>
                <p:cNvPr id="6" name="Arrow: Right 5">
                  <a:extLst>
                    <a:ext uri="{FF2B5EF4-FFF2-40B4-BE49-F238E27FC236}">
                      <a16:creationId xmlns:a16="http://schemas.microsoft.com/office/drawing/2014/main" id="{516688B5-2078-42B5-BE04-4DB2CE256ECB}"/>
                    </a:ext>
                  </a:extLst>
                </p:cNvPr>
                <p:cNvSpPr/>
                <p:nvPr/>
              </p:nvSpPr>
              <p:spPr>
                <a:xfrm rot="19599452">
                  <a:off x="3567199" y="1878004"/>
                  <a:ext cx="395744" cy="25425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 name="Arrow: Right 3">
                <a:extLst>
                  <a:ext uri="{FF2B5EF4-FFF2-40B4-BE49-F238E27FC236}">
                    <a16:creationId xmlns:a16="http://schemas.microsoft.com/office/drawing/2014/main" id="{05B3DA0F-060F-4BC0-9E0C-6A823187C3FD}"/>
                  </a:ext>
                </a:extLst>
              </p:cNvPr>
              <p:cNvSpPr/>
              <p:nvPr/>
            </p:nvSpPr>
            <p:spPr>
              <a:xfrm rot="7842290">
                <a:off x="2280649" y="4109835"/>
                <a:ext cx="709636" cy="3323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7" name="Rectangle 16">
              <a:extLst>
                <a:ext uri="{FF2B5EF4-FFF2-40B4-BE49-F238E27FC236}">
                  <a16:creationId xmlns:a16="http://schemas.microsoft.com/office/drawing/2014/main" id="{FC9B4361-EA44-4D0F-B204-D49CFDEE63D3}"/>
                </a:ext>
              </a:extLst>
            </p:cNvPr>
            <p:cNvSpPr/>
            <p:nvPr/>
          </p:nvSpPr>
          <p:spPr>
            <a:xfrm>
              <a:off x="769857" y="2953427"/>
              <a:ext cx="3454792"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Pressure Distribution</a:t>
              </a:r>
              <a:endParaRPr lang="zh-CN" altLang="en-US" sz="2400" dirty="0"/>
            </a:p>
          </p:txBody>
        </p:sp>
        <p:sp>
          <p:nvSpPr>
            <p:cNvPr id="10" name="Rectangle 9">
              <a:extLst>
                <a:ext uri="{FF2B5EF4-FFF2-40B4-BE49-F238E27FC236}">
                  <a16:creationId xmlns:a16="http://schemas.microsoft.com/office/drawing/2014/main" id="{0D1552BD-4D85-42DC-A4D6-2838F25A4056}"/>
                </a:ext>
              </a:extLst>
            </p:cNvPr>
            <p:cNvSpPr/>
            <p:nvPr/>
          </p:nvSpPr>
          <p:spPr>
            <a:xfrm>
              <a:off x="9171846" y="6477619"/>
              <a:ext cx="1787669" cy="369332"/>
            </a:xfrm>
            <a:prstGeom prst="rect">
              <a:avLst/>
            </a:prstGeom>
          </p:spPr>
          <p:txBody>
            <a:bodyPr wrap="none">
              <a:spAutoFit/>
            </a:bodyPr>
            <a:lstStyle/>
            <a:p>
              <a:r>
                <a:rPr lang="en-US" altLang="zh-CN" b="1" dirty="0">
                  <a:solidFill>
                    <a:srgbClr val="2B77C5"/>
                  </a:solidFill>
                  <a:latin typeface="Arial" panose="020B0604020202020204" pitchFamily="34" charset="0"/>
                </a:rPr>
                <a:t>Cephalic</a:t>
              </a:r>
              <a:r>
                <a:rPr lang="en-US" altLang="zh-CN" dirty="0">
                  <a:solidFill>
                    <a:srgbClr val="999999"/>
                  </a:solidFill>
                  <a:latin typeface="Arial" panose="020B0604020202020204" pitchFamily="34" charset="0"/>
                </a:rPr>
                <a:t> </a:t>
              </a:r>
              <a:r>
                <a:rPr lang="en-US" altLang="zh-CN" b="1" dirty="0">
                  <a:solidFill>
                    <a:srgbClr val="2B77C5"/>
                  </a:solidFill>
                  <a:latin typeface="Arial" panose="020B0604020202020204" pitchFamily="34" charset="0"/>
                </a:rPr>
                <a:t>Cone</a:t>
              </a:r>
              <a:endParaRPr lang="zh-CN" altLang="en-US" dirty="0"/>
            </a:p>
          </p:txBody>
        </p:sp>
      </p:grpSp>
    </p:spTree>
    <p:extLst>
      <p:ext uri="{BB962C8B-B14F-4D97-AF65-F5344CB8AC3E}">
        <p14:creationId xmlns:p14="http://schemas.microsoft.com/office/powerpoint/2010/main" val="1050533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Computer">
            <a:extLst>
              <a:ext uri="{FF2B5EF4-FFF2-40B4-BE49-F238E27FC236}">
                <a16:creationId xmlns:a16="http://schemas.microsoft.com/office/drawing/2014/main" id="{09084CC3-44B6-4C06-9A07-D3DD2E31E3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133" y="-21015"/>
            <a:ext cx="790522" cy="790522"/>
          </a:xfrm>
          <a:prstGeom prst="rect">
            <a:avLst/>
          </a:prstGeom>
        </p:spPr>
      </p:pic>
      <p:sp>
        <p:nvSpPr>
          <p:cNvPr id="10" name="Rectangle 9">
            <a:extLst>
              <a:ext uri="{FF2B5EF4-FFF2-40B4-BE49-F238E27FC236}">
                <a16:creationId xmlns:a16="http://schemas.microsoft.com/office/drawing/2014/main" id="{05D4A7F4-F5BB-4116-B149-C33097E8E85F}"/>
              </a:ext>
            </a:extLst>
          </p:cNvPr>
          <p:cNvSpPr/>
          <p:nvPr/>
        </p:nvSpPr>
        <p:spPr>
          <a:xfrm>
            <a:off x="1062655" y="83677"/>
            <a:ext cx="7334059"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Wind Tunnel &amp; CFD Analysis in ANSYS</a:t>
            </a:r>
          </a:p>
        </p:txBody>
      </p:sp>
      <p:grpSp>
        <p:nvGrpSpPr>
          <p:cNvPr id="12" name="Group 11">
            <a:extLst>
              <a:ext uri="{FF2B5EF4-FFF2-40B4-BE49-F238E27FC236}">
                <a16:creationId xmlns:a16="http://schemas.microsoft.com/office/drawing/2014/main" id="{F7597CDA-9101-4719-968D-1830A585AA86}"/>
              </a:ext>
            </a:extLst>
          </p:cNvPr>
          <p:cNvGrpSpPr/>
          <p:nvPr/>
        </p:nvGrpSpPr>
        <p:grpSpPr>
          <a:xfrm>
            <a:off x="155941" y="1782822"/>
            <a:ext cx="11686480" cy="4840999"/>
            <a:chOff x="177456" y="1320243"/>
            <a:chExt cx="11686480" cy="4840999"/>
          </a:xfrm>
        </p:grpSpPr>
        <p:grpSp>
          <p:nvGrpSpPr>
            <p:cNvPr id="11" name="Group 10">
              <a:extLst>
                <a:ext uri="{FF2B5EF4-FFF2-40B4-BE49-F238E27FC236}">
                  <a16:creationId xmlns:a16="http://schemas.microsoft.com/office/drawing/2014/main" id="{D25A1546-2DDC-41C6-8AC4-CFEC43DF0D17}"/>
                </a:ext>
              </a:extLst>
            </p:cNvPr>
            <p:cNvGrpSpPr/>
            <p:nvPr/>
          </p:nvGrpSpPr>
          <p:grpSpPr>
            <a:xfrm>
              <a:off x="177456" y="1320243"/>
              <a:ext cx="11686480" cy="4840999"/>
              <a:chOff x="177456" y="1320243"/>
              <a:chExt cx="11686480" cy="4840999"/>
            </a:xfrm>
          </p:grpSpPr>
          <p:grpSp>
            <p:nvGrpSpPr>
              <p:cNvPr id="2" name="Group 1">
                <a:extLst>
                  <a:ext uri="{FF2B5EF4-FFF2-40B4-BE49-F238E27FC236}">
                    <a16:creationId xmlns:a16="http://schemas.microsoft.com/office/drawing/2014/main" id="{234B89C6-E700-4EF3-86DF-47CF1FA9D8D3}"/>
                  </a:ext>
                </a:extLst>
              </p:cNvPr>
              <p:cNvGrpSpPr/>
              <p:nvPr/>
            </p:nvGrpSpPr>
            <p:grpSpPr>
              <a:xfrm>
                <a:off x="177456" y="1320243"/>
                <a:ext cx="11686480" cy="4840999"/>
                <a:chOff x="-107905" y="0"/>
                <a:chExt cx="7067739" cy="2532311"/>
              </a:xfrm>
            </p:grpSpPr>
            <p:grpSp>
              <p:nvGrpSpPr>
                <p:cNvPr id="3" name="Group 2">
                  <a:extLst>
                    <a:ext uri="{FF2B5EF4-FFF2-40B4-BE49-F238E27FC236}">
                      <a16:creationId xmlns:a16="http://schemas.microsoft.com/office/drawing/2014/main" id="{F26423B0-D83E-420D-8306-A63F75CD2FB7}"/>
                    </a:ext>
                  </a:extLst>
                </p:cNvPr>
                <p:cNvGrpSpPr/>
                <p:nvPr/>
              </p:nvGrpSpPr>
              <p:grpSpPr>
                <a:xfrm>
                  <a:off x="-107905" y="0"/>
                  <a:ext cx="7067739" cy="2220495"/>
                  <a:chOff x="-107905" y="0"/>
                  <a:chExt cx="7067739" cy="2220495"/>
                </a:xfrm>
              </p:grpSpPr>
              <p:pic>
                <p:nvPicPr>
                  <p:cNvPr id="5" name="Picture 4">
                    <a:extLst>
                      <a:ext uri="{FF2B5EF4-FFF2-40B4-BE49-F238E27FC236}">
                        <a16:creationId xmlns:a16="http://schemas.microsoft.com/office/drawing/2014/main" id="{F9A9215D-05F5-46B0-8D99-68E841B070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797"/>
                  <a:stretch/>
                </p:blipFill>
                <p:spPr bwMode="auto">
                  <a:xfrm>
                    <a:off x="-107905" y="56264"/>
                    <a:ext cx="3176270" cy="213169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8C273A50-7B29-4BF4-9C77-1A41442B7D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0479" y="0"/>
                    <a:ext cx="3729355" cy="695325"/>
                  </a:xfrm>
                  <a:prstGeom prst="rect">
                    <a:avLst/>
                  </a:prstGeom>
                </p:spPr>
              </p:pic>
              <p:pic>
                <p:nvPicPr>
                  <p:cNvPr id="7" name="Picture 6">
                    <a:extLst>
                      <a:ext uri="{FF2B5EF4-FFF2-40B4-BE49-F238E27FC236}">
                        <a16:creationId xmlns:a16="http://schemas.microsoft.com/office/drawing/2014/main" id="{27BF3266-2403-4E9C-9DA2-A354A9E500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6495" y="776037"/>
                    <a:ext cx="3723005" cy="692150"/>
                  </a:xfrm>
                  <a:prstGeom prst="rect">
                    <a:avLst/>
                  </a:prstGeom>
                </p:spPr>
              </p:pic>
              <p:pic>
                <p:nvPicPr>
                  <p:cNvPr id="8" name="Picture 7">
                    <a:extLst>
                      <a:ext uri="{FF2B5EF4-FFF2-40B4-BE49-F238E27FC236}">
                        <a16:creationId xmlns:a16="http://schemas.microsoft.com/office/drawing/2014/main" id="{4365AC5C-BA1C-469B-B676-24E6CF7457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8527" y="1521995"/>
                    <a:ext cx="3691255" cy="698500"/>
                  </a:xfrm>
                  <a:prstGeom prst="rect">
                    <a:avLst/>
                  </a:prstGeom>
                </p:spPr>
              </p:pic>
            </p:grpSp>
            <p:sp>
              <p:nvSpPr>
                <p:cNvPr id="4" name="Text Box 280">
                  <a:extLst>
                    <a:ext uri="{FF2B5EF4-FFF2-40B4-BE49-F238E27FC236}">
                      <a16:creationId xmlns:a16="http://schemas.microsoft.com/office/drawing/2014/main" id="{A3BDA2FD-CB75-4FB4-9DD1-237996253831}"/>
                    </a:ext>
                  </a:extLst>
                </p:cNvPr>
                <p:cNvSpPr txBox="1"/>
                <p:nvPr/>
              </p:nvSpPr>
              <p:spPr>
                <a:xfrm>
                  <a:off x="427445" y="2371314"/>
                  <a:ext cx="6196429" cy="160997"/>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Figure</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 </a:t>
                  </a: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Velocity Contour (left); [u; v; w] in Longitudinal Symmetry Plane</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9" name="Arrow: Right 8">
                <a:extLst>
                  <a:ext uri="{FF2B5EF4-FFF2-40B4-BE49-F238E27FC236}">
                    <a16:creationId xmlns:a16="http://schemas.microsoft.com/office/drawing/2014/main" id="{23171C28-85FF-4BF7-BB1B-864773C8ACD0}"/>
                  </a:ext>
                </a:extLst>
              </p:cNvPr>
              <p:cNvSpPr/>
              <p:nvPr/>
            </p:nvSpPr>
            <p:spPr>
              <a:xfrm rot="6895846">
                <a:off x="2841472" y="2493505"/>
                <a:ext cx="774551" cy="31197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ectangle 12">
              <a:extLst>
                <a:ext uri="{FF2B5EF4-FFF2-40B4-BE49-F238E27FC236}">
                  <a16:creationId xmlns:a16="http://schemas.microsoft.com/office/drawing/2014/main" id="{9FE8F0C2-0580-4EE2-9659-8C1426D77CB9}"/>
                </a:ext>
              </a:extLst>
            </p:cNvPr>
            <p:cNvSpPr/>
            <p:nvPr/>
          </p:nvSpPr>
          <p:spPr>
            <a:xfrm>
              <a:off x="8133039" y="1455690"/>
              <a:ext cx="1672253" cy="461665"/>
            </a:xfrm>
            <a:prstGeom prst="rect">
              <a:avLst/>
            </a:prstGeom>
          </p:spPr>
          <p:txBody>
            <a:bodyPr wrap="none">
              <a:spAutoFit/>
            </a:bodyPr>
            <a:lstStyle/>
            <a:p>
              <a:r>
                <a:rPr lang="en-US" altLang="zh-CN" sz="2400" b="1" dirty="0">
                  <a:solidFill>
                    <a:srgbClr val="C00000"/>
                  </a:solidFill>
                  <a:effectLst>
                    <a:outerShdw blurRad="38100" dist="38100" dir="2700000" algn="tl">
                      <a:srgbClr val="000000">
                        <a:alpha val="43137"/>
                      </a:srgbClr>
                    </a:outerShdw>
                  </a:effectLst>
                </a:rPr>
                <a:t>U-Velocity</a:t>
              </a:r>
              <a:endParaRPr lang="zh-CN" altLang="en-US" sz="2400" dirty="0"/>
            </a:p>
          </p:txBody>
        </p:sp>
        <p:sp>
          <p:nvSpPr>
            <p:cNvPr id="14" name="Rectangle 13">
              <a:extLst>
                <a:ext uri="{FF2B5EF4-FFF2-40B4-BE49-F238E27FC236}">
                  <a16:creationId xmlns:a16="http://schemas.microsoft.com/office/drawing/2014/main" id="{240E41BB-EB11-4980-A8B1-6BDF29392786}"/>
                </a:ext>
              </a:extLst>
            </p:cNvPr>
            <p:cNvSpPr/>
            <p:nvPr/>
          </p:nvSpPr>
          <p:spPr>
            <a:xfrm>
              <a:off x="8133038" y="2914402"/>
              <a:ext cx="1653017" cy="461665"/>
            </a:xfrm>
            <a:prstGeom prst="rect">
              <a:avLst/>
            </a:prstGeom>
          </p:spPr>
          <p:txBody>
            <a:bodyPr wrap="none">
              <a:spAutoFit/>
            </a:bodyPr>
            <a:lstStyle/>
            <a:p>
              <a:r>
                <a:rPr lang="en-US" altLang="zh-CN" sz="2400" b="1" dirty="0">
                  <a:solidFill>
                    <a:srgbClr val="C00000"/>
                  </a:solidFill>
                  <a:effectLst>
                    <a:outerShdw blurRad="38100" dist="38100" dir="2700000" algn="tl">
                      <a:srgbClr val="000000">
                        <a:alpha val="43137"/>
                      </a:srgbClr>
                    </a:outerShdw>
                  </a:effectLst>
                </a:rPr>
                <a:t>V-Velocity</a:t>
              </a:r>
              <a:endParaRPr lang="zh-CN" altLang="en-US" sz="2400" dirty="0"/>
            </a:p>
          </p:txBody>
        </p:sp>
        <p:sp>
          <p:nvSpPr>
            <p:cNvPr id="15" name="Rectangle 14">
              <a:extLst>
                <a:ext uri="{FF2B5EF4-FFF2-40B4-BE49-F238E27FC236}">
                  <a16:creationId xmlns:a16="http://schemas.microsoft.com/office/drawing/2014/main" id="{072DB659-07C2-4BE4-82A8-BD0B60471908}"/>
                </a:ext>
              </a:extLst>
            </p:cNvPr>
            <p:cNvSpPr/>
            <p:nvPr/>
          </p:nvSpPr>
          <p:spPr>
            <a:xfrm>
              <a:off x="8242409" y="4352583"/>
              <a:ext cx="1752403" cy="461665"/>
            </a:xfrm>
            <a:prstGeom prst="rect">
              <a:avLst/>
            </a:prstGeom>
          </p:spPr>
          <p:txBody>
            <a:bodyPr wrap="none">
              <a:spAutoFit/>
            </a:bodyPr>
            <a:lstStyle/>
            <a:p>
              <a:r>
                <a:rPr lang="en-US" altLang="zh-CN" sz="2400" b="1" dirty="0">
                  <a:solidFill>
                    <a:srgbClr val="C00000"/>
                  </a:solidFill>
                  <a:effectLst>
                    <a:outerShdw blurRad="38100" dist="38100" dir="2700000" algn="tl">
                      <a:srgbClr val="000000">
                        <a:alpha val="43137"/>
                      </a:srgbClr>
                    </a:outerShdw>
                  </a:effectLst>
                </a:rPr>
                <a:t>W-Velocity</a:t>
              </a:r>
              <a:endParaRPr lang="zh-CN" altLang="en-US" sz="2400" dirty="0"/>
            </a:p>
          </p:txBody>
        </p:sp>
      </p:grpSp>
      <p:sp>
        <p:nvSpPr>
          <p:cNvPr id="17" name="Rectangle 16">
            <a:extLst>
              <a:ext uri="{FF2B5EF4-FFF2-40B4-BE49-F238E27FC236}">
                <a16:creationId xmlns:a16="http://schemas.microsoft.com/office/drawing/2014/main" id="{A7A5D458-2D05-4CFD-BCA2-7D419145CAD8}"/>
              </a:ext>
            </a:extLst>
          </p:cNvPr>
          <p:cNvSpPr/>
          <p:nvPr/>
        </p:nvSpPr>
        <p:spPr>
          <a:xfrm>
            <a:off x="438041" y="1253457"/>
            <a:ext cx="3392275"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Velocity Distribution</a:t>
            </a:r>
            <a:endParaRPr lang="zh-CN" altLang="en-US" sz="2400" dirty="0"/>
          </a:p>
        </p:txBody>
      </p:sp>
    </p:spTree>
    <p:extLst>
      <p:ext uri="{BB962C8B-B14F-4D97-AF65-F5344CB8AC3E}">
        <p14:creationId xmlns:p14="http://schemas.microsoft.com/office/powerpoint/2010/main" val="3812594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7F8364-1E35-43F3-AA3B-F90C5B9F8C7B}"/>
              </a:ext>
            </a:extLst>
          </p:cNvPr>
          <p:cNvPicPr>
            <a:picLocks noChangeAspect="1"/>
          </p:cNvPicPr>
          <p:nvPr/>
        </p:nvPicPr>
        <p:blipFill>
          <a:blip r:embed="rId3"/>
          <a:stretch>
            <a:fillRect/>
          </a:stretch>
        </p:blipFill>
        <p:spPr>
          <a:xfrm>
            <a:off x="5787958" y="2201730"/>
            <a:ext cx="5701280" cy="4008462"/>
          </a:xfrm>
          <a:prstGeom prst="rect">
            <a:avLst/>
          </a:prstGeom>
        </p:spPr>
      </p:pic>
      <p:sp>
        <p:nvSpPr>
          <p:cNvPr id="2" name="Title 1">
            <a:extLst>
              <a:ext uri="{FF2B5EF4-FFF2-40B4-BE49-F238E27FC236}">
                <a16:creationId xmlns:a16="http://schemas.microsoft.com/office/drawing/2014/main" id="{15C58F45-73EB-44B1-91A6-1EB5C2CF15B0}"/>
              </a:ext>
            </a:extLst>
          </p:cNvPr>
          <p:cNvSpPr>
            <a:spLocks noGrp="1"/>
          </p:cNvSpPr>
          <p:nvPr>
            <p:ph type="title"/>
          </p:nvPr>
        </p:nvSpPr>
        <p:spPr>
          <a:xfrm>
            <a:off x="838200" y="365125"/>
            <a:ext cx="10515600" cy="1325563"/>
          </a:xfrm>
        </p:spPr>
        <p:txBody>
          <a:bodyPr>
            <a:normAutofit/>
          </a:bodyPr>
          <a:lstStyle/>
          <a:p>
            <a:r>
              <a:rPr lang="en-US" sz="4000" b="1">
                <a:solidFill>
                  <a:srgbClr val="C00000"/>
                </a:solidFill>
                <a:effectLst>
                  <a:outerShdw blurRad="38100" dist="38100" dir="2700000" algn="tl">
                    <a:srgbClr val="000000">
                      <a:alpha val="43137"/>
                    </a:srgbClr>
                  </a:outerShdw>
                </a:effectLst>
                <a:latin typeface="+mn-lt"/>
              </a:rPr>
              <a:t>Nonlinear Dynamics Simulation</a:t>
            </a:r>
            <a:endParaRPr lang="en-US" sz="4000" b="1" dirty="0">
              <a:solidFill>
                <a:srgbClr val="C0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B687F3DA-3469-42C2-B104-AC8ACDBA570C}"/>
              </a:ext>
            </a:extLst>
          </p:cNvPr>
          <p:cNvSpPr>
            <a:spLocks noGrp="1"/>
          </p:cNvSpPr>
          <p:nvPr>
            <p:ph idx="1"/>
          </p:nvPr>
        </p:nvSpPr>
        <p:spPr>
          <a:xfrm>
            <a:off x="838199" y="1825624"/>
            <a:ext cx="7396265" cy="2245401"/>
          </a:xfrm>
        </p:spPr>
        <p:txBody>
          <a:bodyPr>
            <a:normAutofit/>
          </a:bodyPr>
          <a:lstStyle/>
          <a:p>
            <a:r>
              <a:rPr lang="en-US" sz="1900" dirty="0"/>
              <a:t>Block Diagram:</a:t>
            </a:r>
          </a:p>
          <a:p>
            <a:endParaRPr lang="en-US" sz="1900" dirty="0"/>
          </a:p>
          <a:p>
            <a:pPr marL="0" indent="0">
              <a:buNone/>
            </a:pPr>
            <a:endParaRPr lang="en-US" altLang="zh-CN" sz="1900" dirty="0"/>
          </a:p>
          <a:p>
            <a:endParaRPr lang="en-US" altLang="zh-CN" sz="1900" dirty="0"/>
          </a:p>
          <a:p>
            <a:r>
              <a:rPr lang="en-US" altLang="zh-CN" sz="1900" dirty="0"/>
              <a:t>1st order actuator model</a:t>
            </a:r>
          </a:p>
          <a:p>
            <a:pPr marL="0" indent="0">
              <a:buNone/>
            </a:pPr>
            <a:endParaRPr lang="en-US" altLang="zh-CN" dirty="0"/>
          </a:p>
        </p:txBody>
      </p:sp>
      <p:graphicFrame>
        <p:nvGraphicFramePr>
          <p:cNvPr id="5" name="Object 4">
            <a:hlinkClick r:id="rId4" action="ppaction://hlinkfile"/>
            <a:extLst>
              <a:ext uri="{FF2B5EF4-FFF2-40B4-BE49-F238E27FC236}">
                <a16:creationId xmlns:a16="http://schemas.microsoft.com/office/drawing/2014/main" id="{8D00A6D2-36AB-43F6-A900-95EF29EE648F}"/>
              </a:ext>
            </a:extLst>
          </p:cNvPr>
          <p:cNvGraphicFramePr>
            <a:graphicFrameLocks noChangeAspect="1"/>
          </p:cNvGraphicFramePr>
          <p:nvPr>
            <p:extLst>
              <p:ext uri="{D42A27DB-BD31-4B8C-83A1-F6EECF244321}">
                <p14:modId xmlns:p14="http://schemas.microsoft.com/office/powerpoint/2010/main" val="330733118"/>
              </p:ext>
            </p:extLst>
          </p:nvPr>
        </p:nvGraphicFramePr>
        <p:xfrm>
          <a:off x="2545405" y="1756206"/>
          <a:ext cx="3162300" cy="550863"/>
        </p:xfrm>
        <a:graphic>
          <a:graphicData uri="http://schemas.openxmlformats.org/presentationml/2006/ole">
            <mc:AlternateContent xmlns:mc="http://schemas.openxmlformats.org/markup-compatibility/2006">
              <mc:Choice xmlns:v="urn:schemas-microsoft-com:vml" Requires="v">
                <p:oleObj spid="_x0000_s4099" name="Packager Shell Object" showAsIcon="1" r:id="rId5" imgW="3161880" imgH="550440" progId="Package">
                  <p:embed/>
                </p:oleObj>
              </mc:Choice>
              <mc:Fallback>
                <p:oleObj name="Packager Shell Object" showAsIcon="1" r:id="rId5" imgW="3161880" imgH="550440" progId="Package">
                  <p:embed/>
                  <p:pic>
                    <p:nvPicPr>
                      <p:cNvPr id="5" name="Object 4">
                        <a:extLst>
                          <a:ext uri="{FF2B5EF4-FFF2-40B4-BE49-F238E27FC236}">
                            <a16:creationId xmlns:a16="http://schemas.microsoft.com/office/drawing/2014/main" id="{8D00A6D2-36AB-43F6-A900-95EF29EE648F}"/>
                          </a:ext>
                        </a:extLst>
                      </p:cNvPr>
                      <p:cNvPicPr/>
                      <p:nvPr/>
                    </p:nvPicPr>
                    <p:blipFill>
                      <a:blip r:embed="rId6"/>
                      <a:stretch>
                        <a:fillRect/>
                      </a:stretch>
                    </p:blipFill>
                    <p:spPr>
                      <a:xfrm>
                        <a:off x="2545405" y="1756206"/>
                        <a:ext cx="3162300" cy="550863"/>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179DD399-C052-4DE4-B9E2-21CD805C208A}"/>
              </a:ext>
            </a:extLst>
          </p:cNvPr>
          <p:cNvPicPr>
            <a:picLocks noChangeAspect="1"/>
          </p:cNvPicPr>
          <p:nvPr/>
        </p:nvPicPr>
        <p:blipFill>
          <a:blip r:embed="rId7"/>
          <a:stretch>
            <a:fillRect/>
          </a:stretch>
        </p:blipFill>
        <p:spPr>
          <a:xfrm>
            <a:off x="1394299" y="3844756"/>
            <a:ext cx="3319779" cy="2564436"/>
          </a:xfrm>
          <a:prstGeom prst="rect">
            <a:avLst/>
          </a:prstGeom>
        </p:spPr>
      </p:pic>
      <p:sp>
        <p:nvSpPr>
          <p:cNvPr id="35" name="Content Placeholder 2">
            <a:extLst>
              <a:ext uri="{FF2B5EF4-FFF2-40B4-BE49-F238E27FC236}">
                <a16:creationId xmlns:a16="http://schemas.microsoft.com/office/drawing/2014/main" id="{3EC135D3-492D-4253-95AE-327983C1C123}"/>
              </a:ext>
            </a:extLst>
          </p:cNvPr>
          <p:cNvSpPr txBox="1">
            <a:spLocks/>
          </p:cNvSpPr>
          <p:nvPr/>
        </p:nvSpPr>
        <p:spPr>
          <a:xfrm>
            <a:off x="5707705" y="1771863"/>
            <a:ext cx="7396265" cy="2245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Simple Propeller Model:</a:t>
            </a:r>
          </a:p>
          <a:p>
            <a:endParaRPr lang="en-US" sz="1900" dirty="0"/>
          </a:p>
          <a:p>
            <a:pPr marL="0" indent="0">
              <a:buFont typeface="Arial" panose="020B0604020202020204" pitchFamily="34" charset="0"/>
              <a:buNone/>
            </a:pPr>
            <a:endParaRPr lang="en-US" altLang="zh-CN" sz="1900" dirty="0"/>
          </a:p>
          <a:p>
            <a:endParaRPr lang="en-US" altLang="zh-CN" sz="1900" dirty="0"/>
          </a:p>
          <a:p>
            <a:pPr marL="0" indent="0">
              <a:buFont typeface="Arial" panose="020B0604020202020204" pitchFamily="34" charset="0"/>
              <a:buNone/>
            </a:pPr>
            <a:endParaRPr lang="en-US" altLang="zh-CN" dirty="0"/>
          </a:p>
        </p:txBody>
      </p:sp>
    </p:spTree>
    <p:extLst>
      <p:ext uri="{BB962C8B-B14F-4D97-AF65-F5344CB8AC3E}">
        <p14:creationId xmlns:p14="http://schemas.microsoft.com/office/powerpoint/2010/main" val="1257272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62E79E8-22BF-4BD4-B9EE-2674C4ECCDA1}"/>
              </a:ext>
            </a:extLst>
          </p:cNvPr>
          <p:cNvGrpSpPr/>
          <p:nvPr/>
        </p:nvGrpSpPr>
        <p:grpSpPr>
          <a:xfrm>
            <a:off x="7118353" y="591894"/>
            <a:ext cx="4620820" cy="6175791"/>
            <a:chOff x="6962179" y="591894"/>
            <a:chExt cx="4620820" cy="6175791"/>
          </a:xfrm>
        </p:grpSpPr>
        <p:grpSp>
          <p:nvGrpSpPr>
            <p:cNvPr id="12" name="Group 11">
              <a:extLst>
                <a:ext uri="{FF2B5EF4-FFF2-40B4-BE49-F238E27FC236}">
                  <a16:creationId xmlns:a16="http://schemas.microsoft.com/office/drawing/2014/main" id="{D125DF29-7A8D-4885-B91F-BE05D5BD0DEC}"/>
                </a:ext>
              </a:extLst>
            </p:cNvPr>
            <p:cNvGrpSpPr/>
            <p:nvPr/>
          </p:nvGrpSpPr>
          <p:grpSpPr>
            <a:xfrm>
              <a:off x="6962179" y="591894"/>
              <a:ext cx="4620820" cy="5852491"/>
              <a:chOff x="6962161" y="478835"/>
              <a:chExt cx="4620820" cy="5852491"/>
            </a:xfrm>
          </p:grpSpPr>
          <p:pic>
            <p:nvPicPr>
              <p:cNvPr id="10" name="Picture 9">
                <a:extLst>
                  <a:ext uri="{FF2B5EF4-FFF2-40B4-BE49-F238E27FC236}">
                    <a16:creationId xmlns:a16="http://schemas.microsoft.com/office/drawing/2014/main" id="{B395E5DD-B051-4DEA-A2D2-969F5A5CD9DF}"/>
                  </a:ext>
                </a:extLst>
              </p:cNvPr>
              <p:cNvPicPr>
                <a:picLocks noChangeAspect="1"/>
              </p:cNvPicPr>
              <p:nvPr/>
            </p:nvPicPr>
            <p:blipFill>
              <a:blip r:embed="rId3"/>
              <a:stretch>
                <a:fillRect/>
              </a:stretch>
            </p:blipFill>
            <p:spPr>
              <a:xfrm>
                <a:off x="6962161" y="3593005"/>
                <a:ext cx="4512444" cy="2738321"/>
              </a:xfrm>
              <a:prstGeom prst="rect">
                <a:avLst/>
              </a:prstGeom>
            </p:spPr>
          </p:pic>
          <p:pic>
            <p:nvPicPr>
              <p:cNvPr id="11" name="Picture 10">
                <a:extLst>
                  <a:ext uri="{FF2B5EF4-FFF2-40B4-BE49-F238E27FC236}">
                    <a16:creationId xmlns:a16="http://schemas.microsoft.com/office/drawing/2014/main" id="{464D7DBD-01A0-47BD-A691-64B3CD5622AE}"/>
                  </a:ext>
                </a:extLst>
              </p:cNvPr>
              <p:cNvPicPr>
                <a:picLocks noChangeAspect="1"/>
              </p:cNvPicPr>
              <p:nvPr/>
            </p:nvPicPr>
            <p:blipFill>
              <a:blip r:embed="rId4"/>
              <a:stretch>
                <a:fillRect/>
              </a:stretch>
            </p:blipFill>
            <p:spPr>
              <a:xfrm>
                <a:off x="6962161" y="478835"/>
                <a:ext cx="4620820" cy="2950165"/>
              </a:xfrm>
              <a:prstGeom prst="rect">
                <a:avLst/>
              </a:prstGeom>
            </p:spPr>
          </p:pic>
        </p:grpSp>
        <p:sp>
          <p:nvSpPr>
            <p:cNvPr id="14" name="TextBox 13">
              <a:extLst>
                <a:ext uri="{FF2B5EF4-FFF2-40B4-BE49-F238E27FC236}">
                  <a16:creationId xmlns:a16="http://schemas.microsoft.com/office/drawing/2014/main" id="{C07454A7-021A-4229-9DC1-807B3DE886A5}"/>
                </a:ext>
              </a:extLst>
            </p:cNvPr>
            <p:cNvSpPr txBox="1"/>
            <p:nvPr/>
          </p:nvSpPr>
          <p:spPr>
            <a:xfrm>
              <a:off x="8783443" y="6306020"/>
              <a:ext cx="1542585" cy="461665"/>
            </a:xfrm>
            <a:prstGeom prst="rect">
              <a:avLst/>
            </a:prstGeom>
            <a:noFill/>
          </p:spPr>
          <p:txBody>
            <a:bodyPr wrap="square" rtlCol="0">
              <a:spAutoFit/>
            </a:bodyPr>
            <a:lstStyle/>
            <a:p>
              <a:r>
                <a:rPr lang="en-US" altLang="zh-CN" sz="2400" b="1" dirty="0"/>
                <a:t>XFLR5</a:t>
              </a:r>
              <a:endParaRPr lang="zh-CN" altLang="en-US" sz="2400" b="1" dirty="0"/>
            </a:p>
          </p:txBody>
        </p:sp>
      </p:grpSp>
      <p:grpSp>
        <p:nvGrpSpPr>
          <p:cNvPr id="7" name="Group 6">
            <a:extLst>
              <a:ext uri="{FF2B5EF4-FFF2-40B4-BE49-F238E27FC236}">
                <a16:creationId xmlns:a16="http://schemas.microsoft.com/office/drawing/2014/main" id="{159B3317-9DDD-4E6A-9F3F-71D73977F06E}"/>
              </a:ext>
            </a:extLst>
          </p:cNvPr>
          <p:cNvGrpSpPr/>
          <p:nvPr/>
        </p:nvGrpSpPr>
        <p:grpSpPr>
          <a:xfrm>
            <a:off x="205728" y="969822"/>
            <a:ext cx="5983855" cy="5797863"/>
            <a:chOff x="205728" y="969822"/>
            <a:chExt cx="5983855" cy="5797863"/>
          </a:xfrm>
        </p:grpSpPr>
        <p:sp>
          <p:nvSpPr>
            <p:cNvPr id="13" name="TextBox 12">
              <a:extLst>
                <a:ext uri="{FF2B5EF4-FFF2-40B4-BE49-F238E27FC236}">
                  <a16:creationId xmlns:a16="http://schemas.microsoft.com/office/drawing/2014/main" id="{D2CD7AA5-0BBB-4EE8-B217-01E668FF511A}"/>
                </a:ext>
              </a:extLst>
            </p:cNvPr>
            <p:cNvSpPr txBox="1"/>
            <p:nvPr/>
          </p:nvSpPr>
          <p:spPr>
            <a:xfrm>
              <a:off x="984135" y="6306020"/>
              <a:ext cx="4663071" cy="461665"/>
            </a:xfrm>
            <a:prstGeom prst="rect">
              <a:avLst/>
            </a:prstGeom>
            <a:noFill/>
          </p:spPr>
          <p:txBody>
            <a:bodyPr wrap="square" rtlCol="0">
              <a:spAutoFit/>
            </a:bodyPr>
            <a:lstStyle/>
            <a:p>
              <a:r>
                <a:rPr lang="en-US" altLang="zh-CN" sz="2400" b="1" dirty="0"/>
                <a:t>ANSYS (x-time, y-coefficient)</a:t>
              </a:r>
              <a:endParaRPr lang="zh-CN" altLang="en-US" sz="2400" b="1" dirty="0"/>
            </a:p>
          </p:txBody>
        </p:sp>
        <p:grpSp>
          <p:nvGrpSpPr>
            <p:cNvPr id="23" name="Group 22">
              <a:extLst>
                <a:ext uri="{FF2B5EF4-FFF2-40B4-BE49-F238E27FC236}">
                  <a16:creationId xmlns:a16="http://schemas.microsoft.com/office/drawing/2014/main" id="{C152EFE2-0790-4223-B597-D51EE0683855}"/>
                </a:ext>
              </a:extLst>
            </p:cNvPr>
            <p:cNvGrpSpPr/>
            <p:nvPr/>
          </p:nvGrpSpPr>
          <p:grpSpPr>
            <a:xfrm>
              <a:off x="205728" y="969822"/>
              <a:ext cx="5983855" cy="5219104"/>
              <a:chOff x="112145" y="478835"/>
              <a:chExt cx="5983855" cy="5304453"/>
            </a:xfrm>
          </p:grpSpPr>
          <p:grpSp>
            <p:nvGrpSpPr>
              <p:cNvPr id="2" name="Group 1">
                <a:extLst>
                  <a:ext uri="{FF2B5EF4-FFF2-40B4-BE49-F238E27FC236}">
                    <a16:creationId xmlns:a16="http://schemas.microsoft.com/office/drawing/2014/main" id="{0CEB96DC-8AE5-497F-A347-A1F1837B7153}"/>
                  </a:ext>
                </a:extLst>
              </p:cNvPr>
              <p:cNvGrpSpPr/>
              <p:nvPr/>
            </p:nvGrpSpPr>
            <p:grpSpPr>
              <a:xfrm>
                <a:off x="112145" y="478835"/>
                <a:ext cx="5983855" cy="5304453"/>
                <a:chOff x="289932" y="-99651"/>
                <a:chExt cx="4757252" cy="3553988"/>
              </a:xfrm>
            </p:grpSpPr>
            <p:grpSp>
              <p:nvGrpSpPr>
                <p:cNvPr id="3" name="Group 2">
                  <a:extLst>
                    <a:ext uri="{FF2B5EF4-FFF2-40B4-BE49-F238E27FC236}">
                      <a16:creationId xmlns:a16="http://schemas.microsoft.com/office/drawing/2014/main" id="{DD913B10-4A9A-4C66-A49E-9EE6D8A69DF7}"/>
                    </a:ext>
                  </a:extLst>
                </p:cNvPr>
                <p:cNvGrpSpPr/>
                <p:nvPr/>
              </p:nvGrpSpPr>
              <p:grpSpPr>
                <a:xfrm>
                  <a:off x="464015" y="47574"/>
                  <a:ext cx="4409084" cy="3243442"/>
                  <a:chOff x="7082521" y="8492"/>
                  <a:chExt cx="4409084" cy="3243442"/>
                </a:xfrm>
              </p:grpSpPr>
              <p:pic>
                <p:nvPicPr>
                  <p:cNvPr id="5" name="Picture 4">
                    <a:extLst>
                      <a:ext uri="{FF2B5EF4-FFF2-40B4-BE49-F238E27FC236}">
                        <a16:creationId xmlns:a16="http://schemas.microsoft.com/office/drawing/2014/main" id="{4BBB46EC-8B8A-41F5-B298-1AFBD09E552B}"/>
                      </a:ext>
                    </a:extLst>
                  </p:cNvPr>
                  <p:cNvPicPr/>
                  <p:nvPr/>
                </p:nvPicPr>
                <p:blipFill rotWithShape="1">
                  <a:blip r:embed="rId5" cstate="print">
                    <a:extLst>
                      <a:ext uri="{28A0092B-C50C-407E-A947-70E740481C1C}">
                        <a14:useLocalDpi xmlns:a14="http://schemas.microsoft.com/office/drawing/2010/main" val="0"/>
                      </a:ext>
                    </a:extLst>
                  </a:blip>
                  <a:srcRect t="1772" b="4384"/>
                  <a:stretch/>
                </p:blipFill>
                <p:spPr>
                  <a:xfrm>
                    <a:off x="7082521" y="1759884"/>
                    <a:ext cx="4409084" cy="1492050"/>
                  </a:xfrm>
                  <a:prstGeom prst="rect">
                    <a:avLst/>
                  </a:prstGeom>
                </p:spPr>
              </p:pic>
              <p:pic>
                <p:nvPicPr>
                  <p:cNvPr id="6" name="Picture 5">
                    <a:extLst>
                      <a:ext uri="{FF2B5EF4-FFF2-40B4-BE49-F238E27FC236}">
                        <a16:creationId xmlns:a16="http://schemas.microsoft.com/office/drawing/2014/main" id="{69B35D19-6119-43E0-87AA-558D6CCDD126}"/>
                      </a:ext>
                    </a:extLst>
                  </p:cNvPr>
                  <p:cNvPicPr/>
                  <p:nvPr/>
                </p:nvPicPr>
                <p:blipFill rotWithShape="1">
                  <a:blip r:embed="rId6" cstate="print">
                    <a:extLst>
                      <a:ext uri="{28A0092B-C50C-407E-A947-70E740481C1C}">
                        <a14:useLocalDpi xmlns:a14="http://schemas.microsoft.com/office/drawing/2010/main" val="0"/>
                      </a:ext>
                    </a:extLst>
                  </a:blip>
                  <a:srcRect b="3341"/>
                  <a:stretch/>
                </p:blipFill>
                <p:spPr>
                  <a:xfrm>
                    <a:off x="7082521" y="8492"/>
                    <a:ext cx="4409084" cy="1588071"/>
                  </a:xfrm>
                  <a:prstGeom prst="rect">
                    <a:avLst/>
                  </a:prstGeom>
                </p:spPr>
              </p:pic>
            </p:grpSp>
            <p:sp>
              <p:nvSpPr>
                <p:cNvPr id="4" name="Rectangle 3">
                  <a:extLst>
                    <a:ext uri="{FF2B5EF4-FFF2-40B4-BE49-F238E27FC236}">
                      <a16:creationId xmlns:a16="http://schemas.microsoft.com/office/drawing/2014/main" id="{D522C8A9-201A-45AE-921F-CFDD772C696E}"/>
                    </a:ext>
                  </a:extLst>
                </p:cNvPr>
                <p:cNvSpPr/>
                <p:nvPr/>
              </p:nvSpPr>
              <p:spPr>
                <a:xfrm>
                  <a:off x="289932" y="-99651"/>
                  <a:ext cx="4757252" cy="355398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Straight Arrow Connector 15">
                <a:extLst>
                  <a:ext uri="{FF2B5EF4-FFF2-40B4-BE49-F238E27FC236}">
                    <a16:creationId xmlns:a16="http://schemas.microsoft.com/office/drawing/2014/main" id="{33B1F255-5A6A-4B30-87EF-931276EA3B34}"/>
                  </a:ext>
                </a:extLst>
              </p:cNvPr>
              <p:cNvCxnSpPr>
                <a:cxnSpLocks/>
              </p:cNvCxnSpPr>
              <p:nvPr/>
            </p:nvCxnSpPr>
            <p:spPr>
              <a:xfrm flipH="1">
                <a:off x="4583151" y="1442225"/>
                <a:ext cx="272026" cy="9887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5A4E9A-57D5-404C-A9AC-73F35DFF50D3}"/>
                  </a:ext>
                </a:extLst>
              </p:cNvPr>
              <p:cNvCxnSpPr>
                <a:cxnSpLocks/>
              </p:cNvCxnSpPr>
              <p:nvPr/>
            </p:nvCxnSpPr>
            <p:spPr>
              <a:xfrm flipH="1">
                <a:off x="4705565" y="4423269"/>
                <a:ext cx="299224" cy="6337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70786E-7F2D-4D5E-9651-481137772E36}"/>
                  </a:ext>
                </a:extLst>
              </p:cNvPr>
              <p:cNvSpPr txBox="1"/>
              <p:nvPr/>
            </p:nvSpPr>
            <p:spPr>
              <a:xfrm>
                <a:off x="4125950" y="4006212"/>
                <a:ext cx="1542585" cy="461665"/>
              </a:xfrm>
              <a:prstGeom prst="rect">
                <a:avLst/>
              </a:prstGeom>
              <a:noFill/>
            </p:spPr>
            <p:txBody>
              <a:bodyPr wrap="square" rtlCol="0">
                <a:spAutoFit/>
              </a:bodyPr>
              <a:lstStyle/>
              <a:p>
                <a:r>
                  <a:rPr lang="en-US" altLang="zh-CN" sz="2400" b="1" dirty="0"/>
                  <a:t> 0.000285</a:t>
                </a:r>
                <a:endParaRPr lang="zh-CN" altLang="en-US" sz="2400" b="1" dirty="0"/>
              </a:p>
            </p:txBody>
          </p:sp>
          <p:sp>
            <p:nvSpPr>
              <p:cNvPr id="20" name="TextBox 19">
                <a:extLst>
                  <a:ext uri="{FF2B5EF4-FFF2-40B4-BE49-F238E27FC236}">
                    <a16:creationId xmlns:a16="http://schemas.microsoft.com/office/drawing/2014/main" id="{CEF2D478-1693-48E1-A992-3F02B74F9A4A}"/>
                  </a:ext>
                </a:extLst>
              </p:cNvPr>
              <p:cNvSpPr txBox="1"/>
              <p:nvPr/>
            </p:nvSpPr>
            <p:spPr>
              <a:xfrm>
                <a:off x="3997758" y="980560"/>
                <a:ext cx="1542585" cy="461665"/>
              </a:xfrm>
              <a:prstGeom prst="rect">
                <a:avLst/>
              </a:prstGeom>
              <a:noFill/>
            </p:spPr>
            <p:txBody>
              <a:bodyPr wrap="square" rtlCol="0">
                <a:spAutoFit/>
              </a:bodyPr>
              <a:lstStyle/>
              <a:p>
                <a:r>
                  <a:rPr lang="en-US" altLang="zh-CN" sz="2400" b="1"/>
                  <a:t>  0.06277</a:t>
                </a:r>
                <a:endParaRPr lang="zh-CN" altLang="en-US" sz="2400" b="1" dirty="0"/>
              </a:p>
            </p:txBody>
          </p:sp>
          <p:sp>
            <p:nvSpPr>
              <p:cNvPr id="21" name="TextBox 20">
                <a:extLst>
                  <a:ext uri="{FF2B5EF4-FFF2-40B4-BE49-F238E27FC236}">
                    <a16:creationId xmlns:a16="http://schemas.microsoft.com/office/drawing/2014/main" id="{6986FD57-2C60-4C6A-866B-C478C776553A}"/>
                  </a:ext>
                </a:extLst>
              </p:cNvPr>
              <p:cNvSpPr txBox="1"/>
              <p:nvPr/>
            </p:nvSpPr>
            <p:spPr>
              <a:xfrm>
                <a:off x="331114" y="1634252"/>
                <a:ext cx="382564" cy="338554"/>
              </a:xfrm>
              <a:prstGeom prst="rect">
                <a:avLst/>
              </a:prstGeom>
              <a:solidFill>
                <a:schemeClr val="accent1">
                  <a:lumMod val="40000"/>
                  <a:lumOff val="60000"/>
                </a:schemeClr>
              </a:solidFill>
            </p:spPr>
            <p:txBody>
              <a:bodyPr wrap="square" rtlCol="0">
                <a:spAutoFit/>
              </a:bodyPr>
              <a:lstStyle/>
              <a:p>
                <a:r>
                  <a:rPr lang="en-US" altLang="zh-CN" sz="1600" dirty="0"/>
                  <a:t>Cl</a:t>
                </a:r>
                <a:endParaRPr lang="zh-CN" altLang="en-US" sz="1600" dirty="0"/>
              </a:p>
            </p:txBody>
          </p:sp>
          <p:sp>
            <p:nvSpPr>
              <p:cNvPr id="22" name="TextBox 21">
                <a:extLst>
                  <a:ext uri="{FF2B5EF4-FFF2-40B4-BE49-F238E27FC236}">
                    <a16:creationId xmlns:a16="http://schemas.microsoft.com/office/drawing/2014/main" id="{E5D2016C-80E1-4547-B61D-D6FB0A235280}"/>
                  </a:ext>
                </a:extLst>
              </p:cNvPr>
              <p:cNvSpPr txBox="1"/>
              <p:nvPr/>
            </p:nvSpPr>
            <p:spPr>
              <a:xfrm>
                <a:off x="331113" y="4298600"/>
                <a:ext cx="460624" cy="338554"/>
              </a:xfrm>
              <a:prstGeom prst="rect">
                <a:avLst/>
              </a:prstGeom>
              <a:solidFill>
                <a:schemeClr val="accent1">
                  <a:lumMod val="40000"/>
                  <a:lumOff val="60000"/>
                </a:schemeClr>
              </a:solidFill>
            </p:spPr>
            <p:txBody>
              <a:bodyPr wrap="square" rtlCol="0">
                <a:spAutoFit/>
              </a:bodyPr>
              <a:lstStyle/>
              <a:p>
                <a:r>
                  <a:rPr lang="en-US" altLang="zh-CN" sz="1600" dirty="0"/>
                  <a:t>Cd</a:t>
                </a:r>
                <a:endParaRPr lang="zh-CN" altLang="en-US" sz="1600" dirty="0"/>
              </a:p>
            </p:txBody>
          </p:sp>
        </p:grpSp>
      </p:grpSp>
      <p:sp>
        <p:nvSpPr>
          <p:cNvPr id="27" name="Rectangle 26">
            <a:extLst>
              <a:ext uri="{FF2B5EF4-FFF2-40B4-BE49-F238E27FC236}">
                <a16:creationId xmlns:a16="http://schemas.microsoft.com/office/drawing/2014/main" id="{F5B12854-AE19-4A50-B3CC-A4A44A936894}"/>
              </a:ext>
            </a:extLst>
          </p:cNvPr>
          <p:cNvSpPr/>
          <p:nvPr/>
        </p:nvSpPr>
        <p:spPr>
          <a:xfrm>
            <a:off x="1070779" y="116680"/>
            <a:ext cx="9640781"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Aero-coefficient Comparison </a:t>
            </a:r>
            <a:r>
              <a:rPr lang="en-US" altLang="zh-CN" sz="3200" dirty="0">
                <a:ln w="0"/>
                <a:solidFill>
                  <a:srgbClr val="C00000"/>
                </a:solidFill>
                <a:latin typeface="+mn-ea"/>
              </a:rPr>
              <a:t>(Alpha=Beta=0[deg])</a:t>
            </a:r>
            <a:endParaRPr lang="en-US" altLang="zh-CN" sz="3200" cap="none" spc="0" dirty="0">
              <a:ln w="0"/>
              <a:solidFill>
                <a:srgbClr val="C00000"/>
              </a:solidFill>
              <a:latin typeface="+mn-ea"/>
            </a:endParaRPr>
          </a:p>
        </p:txBody>
      </p:sp>
      <p:pic>
        <p:nvPicPr>
          <p:cNvPr id="28" name="Graphic 27" descr="Computer">
            <a:extLst>
              <a:ext uri="{FF2B5EF4-FFF2-40B4-BE49-F238E27FC236}">
                <a16:creationId xmlns:a16="http://schemas.microsoft.com/office/drawing/2014/main" id="{8D734BCA-ECE5-4862-A30D-BCE9E8BE20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257" y="-2447"/>
            <a:ext cx="790522" cy="790522"/>
          </a:xfrm>
          <a:prstGeom prst="rect">
            <a:avLst/>
          </a:prstGeom>
        </p:spPr>
      </p:pic>
    </p:spTree>
    <p:extLst>
      <p:ext uri="{BB962C8B-B14F-4D97-AF65-F5344CB8AC3E}">
        <p14:creationId xmlns:p14="http://schemas.microsoft.com/office/powerpoint/2010/main" val="3379748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466952" y="1918870"/>
            <a:ext cx="9498828" cy="1754326"/>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Simulation</a:t>
            </a:r>
          </a:p>
          <a:p>
            <a:pPr marL="742950" indent="-742950">
              <a:buFont typeface="+mj-ea"/>
              <a:buAutoNum type="circleNumDbPlain"/>
            </a:pPr>
            <a:r>
              <a:rPr lang="en-US" altLang="zh-CN" sz="3200" b="1" dirty="0"/>
              <a:t>Pilot Control System</a:t>
            </a:r>
          </a:p>
          <a:p>
            <a:pPr marL="742950" indent="-742950">
              <a:buFont typeface="+mj-ea"/>
              <a:buAutoNum type="circleNumDbPlain"/>
            </a:pPr>
            <a:r>
              <a:rPr lang="en-US" altLang="zh-CN" sz="3200" b="1" dirty="0"/>
              <a:t>Skidded to Turn Simulation</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2"/>
          <a:stretch>
            <a:fillRect/>
          </a:stretch>
        </p:blipFill>
        <p:spPr>
          <a:xfrm>
            <a:off x="8940413" y="87948"/>
            <a:ext cx="3170609" cy="800996"/>
          </a:xfrm>
          <a:prstGeom prst="rect">
            <a:avLst/>
          </a:prstGeom>
        </p:spPr>
      </p:pic>
      <p:pic>
        <p:nvPicPr>
          <p:cNvPr id="8" name="Graphic 7" descr="Wireless router">
            <a:extLst>
              <a:ext uri="{FF2B5EF4-FFF2-40B4-BE49-F238E27FC236}">
                <a16:creationId xmlns:a16="http://schemas.microsoft.com/office/drawing/2014/main" id="{26945563-1219-4AF8-968A-D41422B7B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750" y="2116856"/>
            <a:ext cx="1289670" cy="1289670"/>
          </a:xfrm>
          <a:prstGeom prst="rect">
            <a:avLst/>
          </a:prstGeom>
        </p:spPr>
      </p:pic>
      <p:cxnSp>
        <p:nvCxnSpPr>
          <p:cNvPr id="9" name="Straight Connector 8">
            <a:extLst>
              <a:ext uri="{FF2B5EF4-FFF2-40B4-BE49-F238E27FC236}">
                <a16:creationId xmlns:a16="http://schemas.microsoft.com/office/drawing/2014/main" id="{3E10CA4A-8407-4389-93F4-E922AC4B22AC}"/>
              </a:ext>
            </a:extLst>
          </p:cNvPr>
          <p:cNvCxnSpPr>
            <a:cxnSpLocks/>
          </p:cNvCxnSpPr>
          <p:nvPr/>
        </p:nvCxnSpPr>
        <p:spPr>
          <a:xfrm flipH="1" flipV="1">
            <a:off x="2045796" y="2138604"/>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842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309CA6-4A45-4113-9F2F-3808D04DBFEB}"/>
              </a:ext>
            </a:extLst>
          </p:cNvPr>
          <p:cNvPicPr>
            <a:picLocks noChangeAspect="1"/>
          </p:cNvPicPr>
          <p:nvPr/>
        </p:nvPicPr>
        <p:blipFill>
          <a:blip r:embed="rId3"/>
          <a:stretch>
            <a:fillRect/>
          </a:stretch>
        </p:blipFill>
        <p:spPr>
          <a:xfrm>
            <a:off x="1021479" y="852461"/>
            <a:ext cx="10224620" cy="2255851"/>
          </a:xfrm>
          <a:prstGeom prst="rect">
            <a:avLst/>
          </a:prstGeom>
        </p:spPr>
      </p:pic>
      <p:grpSp>
        <p:nvGrpSpPr>
          <p:cNvPr id="4" name="Group 3">
            <a:extLst>
              <a:ext uri="{FF2B5EF4-FFF2-40B4-BE49-F238E27FC236}">
                <a16:creationId xmlns:a16="http://schemas.microsoft.com/office/drawing/2014/main" id="{F4663271-B559-4E71-A93A-14360421FC30}"/>
              </a:ext>
            </a:extLst>
          </p:cNvPr>
          <p:cNvGrpSpPr/>
          <p:nvPr/>
        </p:nvGrpSpPr>
        <p:grpSpPr>
          <a:xfrm>
            <a:off x="169018" y="0"/>
            <a:ext cx="5520152" cy="852461"/>
            <a:chOff x="169018" y="0"/>
            <a:chExt cx="5520152" cy="852461"/>
          </a:xfrm>
        </p:grpSpPr>
        <p:pic>
          <p:nvPicPr>
            <p:cNvPr id="5" name="Graphic 4" descr="Wireless router">
              <a:extLst>
                <a:ext uri="{FF2B5EF4-FFF2-40B4-BE49-F238E27FC236}">
                  <a16:creationId xmlns:a16="http://schemas.microsoft.com/office/drawing/2014/main" id="{99B4B745-3551-40EF-8C72-F730FE9FDB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018" y="0"/>
              <a:ext cx="852461" cy="852461"/>
            </a:xfrm>
            <a:prstGeom prst="rect">
              <a:avLst/>
            </a:prstGeom>
          </p:spPr>
        </p:pic>
        <p:sp>
          <p:nvSpPr>
            <p:cNvPr id="8" name="Rectangle 7">
              <a:extLst>
                <a:ext uri="{FF2B5EF4-FFF2-40B4-BE49-F238E27FC236}">
                  <a16:creationId xmlns:a16="http://schemas.microsoft.com/office/drawing/2014/main" id="{3B1AC883-8C82-4359-84E9-E8074AFD1FFC}"/>
                </a:ext>
              </a:extLst>
            </p:cNvPr>
            <p:cNvSpPr/>
            <p:nvPr/>
          </p:nvSpPr>
          <p:spPr>
            <a:xfrm>
              <a:off x="929533" y="80055"/>
              <a:ext cx="4759637"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Pilot Control Simulation </a:t>
              </a:r>
              <a:endParaRPr lang="en-US" altLang="zh-CN" sz="3200" cap="none" spc="0" dirty="0">
                <a:ln w="0"/>
                <a:solidFill>
                  <a:srgbClr val="C00000"/>
                </a:solidFill>
                <a:latin typeface="+mn-ea"/>
              </a:endParaRPr>
            </a:p>
          </p:txBody>
        </p:sp>
      </p:grpSp>
      <p:sp>
        <p:nvSpPr>
          <p:cNvPr id="9" name="Rectangle 8">
            <a:extLst>
              <a:ext uri="{FF2B5EF4-FFF2-40B4-BE49-F238E27FC236}">
                <a16:creationId xmlns:a16="http://schemas.microsoft.com/office/drawing/2014/main" id="{F6D77BC1-A19F-43C7-ADD9-F54AB53C48B9}"/>
              </a:ext>
            </a:extLst>
          </p:cNvPr>
          <p:cNvSpPr/>
          <p:nvPr/>
        </p:nvSpPr>
        <p:spPr>
          <a:xfrm>
            <a:off x="5990740" y="357608"/>
            <a:ext cx="5836854"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Autopilot Roll Angle Control Theorem</a:t>
            </a:r>
            <a:endParaRPr lang="zh-CN" altLang="en-US" sz="2400" dirty="0"/>
          </a:p>
        </p:txBody>
      </p:sp>
      <p:grpSp>
        <p:nvGrpSpPr>
          <p:cNvPr id="3" name="Group 2">
            <a:extLst>
              <a:ext uri="{FF2B5EF4-FFF2-40B4-BE49-F238E27FC236}">
                <a16:creationId xmlns:a16="http://schemas.microsoft.com/office/drawing/2014/main" id="{08EDFA9B-324F-4E02-8CB1-F914A7FB4F7B}"/>
              </a:ext>
            </a:extLst>
          </p:cNvPr>
          <p:cNvGrpSpPr/>
          <p:nvPr/>
        </p:nvGrpSpPr>
        <p:grpSpPr>
          <a:xfrm>
            <a:off x="169018" y="3266186"/>
            <a:ext cx="11617823" cy="3416052"/>
            <a:chOff x="107015" y="3327553"/>
            <a:chExt cx="11617823" cy="3416052"/>
          </a:xfrm>
        </p:grpSpPr>
        <p:pic>
          <p:nvPicPr>
            <p:cNvPr id="6" name="Picture 5">
              <a:extLst>
                <a:ext uri="{FF2B5EF4-FFF2-40B4-BE49-F238E27FC236}">
                  <a16:creationId xmlns:a16="http://schemas.microsoft.com/office/drawing/2014/main" id="{C6449763-D7A1-41DD-9A4E-4A6FADA4AF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1163" y="3327553"/>
              <a:ext cx="4663675" cy="3416052"/>
            </a:xfrm>
            <a:prstGeom prst="rect">
              <a:avLst/>
            </a:prstGeom>
          </p:spPr>
        </p:pic>
        <p:pic>
          <p:nvPicPr>
            <p:cNvPr id="7" name="Picture 6">
              <a:extLst>
                <a:ext uri="{FF2B5EF4-FFF2-40B4-BE49-F238E27FC236}">
                  <a16:creationId xmlns:a16="http://schemas.microsoft.com/office/drawing/2014/main" id="{19DB4B55-CF63-4FED-86EA-70782986F6E9}"/>
                </a:ext>
              </a:extLst>
            </p:cNvPr>
            <p:cNvPicPr>
              <a:picLocks noChangeAspect="1"/>
            </p:cNvPicPr>
            <p:nvPr/>
          </p:nvPicPr>
          <p:blipFill>
            <a:blip r:embed="rId7"/>
            <a:stretch>
              <a:fillRect/>
            </a:stretch>
          </p:blipFill>
          <p:spPr>
            <a:xfrm>
              <a:off x="169018" y="3836222"/>
              <a:ext cx="6639912" cy="2878696"/>
            </a:xfrm>
            <a:prstGeom prst="rect">
              <a:avLst/>
            </a:prstGeom>
          </p:spPr>
        </p:pic>
        <p:sp>
          <p:nvSpPr>
            <p:cNvPr id="12" name="Rectangle 11">
              <a:extLst>
                <a:ext uri="{FF2B5EF4-FFF2-40B4-BE49-F238E27FC236}">
                  <a16:creationId xmlns:a16="http://schemas.microsoft.com/office/drawing/2014/main" id="{FA30C53D-144A-4D94-862B-A05E7C0E7305}"/>
                </a:ext>
              </a:extLst>
            </p:cNvPr>
            <p:cNvSpPr/>
            <p:nvPr/>
          </p:nvSpPr>
          <p:spPr>
            <a:xfrm>
              <a:off x="107015" y="3327553"/>
              <a:ext cx="6954148"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Pilot Control </a:t>
              </a:r>
              <a:r>
                <a:rPr lang="en-US" altLang="zh-CN" sz="2400" b="1" dirty="0">
                  <a:effectLst>
                    <a:outerShdw blurRad="38100" dist="38100" dir="2700000" algn="tl">
                      <a:srgbClr val="000000">
                        <a:alpha val="43137"/>
                      </a:srgbClr>
                    </a:outerShdw>
                  </a:effectLst>
                </a:rPr>
                <a:t>(with Time-delay &amp; Disturbance)</a:t>
              </a:r>
              <a:endParaRPr lang="zh-CN" altLang="en-US" sz="2400" dirty="0"/>
            </a:p>
          </p:txBody>
        </p:sp>
      </p:grpSp>
    </p:spTree>
    <p:extLst>
      <p:ext uri="{BB962C8B-B14F-4D97-AF65-F5344CB8AC3E}">
        <p14:creationId xmlns:p14="http://schemas.microsoft.com/office/powerpoint/2010/main" val="1154082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91DDBEF-977B-45CF-B28B-E213F9945E19}"/>
              </a:ext>
            </a:extLst>
          </p:cNvPr>
          <p:cNvGrpSpPr/>
          <p:nvPr/>
        </p:nvGrpSpPr>
        <p:grpSpPr>
          <a:xfrm>
            <a:off x="46931" y="3167702"/>
            <a:ext cx="3653287" cy="3576037"/>
            <a:chOff x="6760282" y="2794715"/>
            <a:chExt cx="3825243" cy="3626350"/>
          </a:xfrm>
        </p:grpSpPr>
        <p:pic>
          <p:nvPicPr>
            <p:cNvPr id="16" name="Picture 15">
              <a:extLst>
                <a:ext uri="{FF2B5EF4-FFF2-40B4-BE49-F238E27FC236}">
                  <a16:creationId xmlns:a16="http://schemas.microsoft.com/office/drawing/2014/main" id="{77DD7260-F03E-4CC1-93FF-DE444DFEA66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760282" y="3290589"/>
              <a:ext cx="3825243" cy="3130476"/>
            </a:xfrm>
            <a:prstGeom prst="rect">
              <a:avLst/>
            </a:prstGeom>
          </p:spPr>
        </p:pic>
        <p:sp>
          <p:nvSpPr>
            <p:cNvPr id="22" name="Rectangle 21">
              <a:extLst>
                <a:ext uri="{FF2B5EF4-FFF2-40B4-BE49-F238E27FC236}">
                  <a16:creationId xmlns:a16="http://schemas.microsoft.com/office/drawing/2014/main" id="{6AE38298-4442-4CD2-A823-41654CD2C7D6}"/>
                </a:ext>
              </a:extLst>
            </p:cNvPr>
            <p:cNvSpPr/>
            <p:nvPr/>
          </p:nvSpPr>
          <p:spPr>
            <a:xfrm>
              <a:off x="7324234" y="2794715"/>
              <a:ext cx="2720617"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No Signal Input</a:t>
              </a:r>
              <a:endParaRPr lang="zh-CN" altLang="en-US" sz="2400" dirty="0"/>
            </a:p>
          </p:txBody>
        </p:sp>
      </p:grpSp>
      <p:pic>
        <p:nvPicPr>
          <p:cNvPr id="25" name="Picture 24">
            <a:extLst>
              <a:ext uri="{FF2B5EF4-FFF2-40B4-BE49-F238E27FC236}">
                <a16:creationId xmlns:a16="http://schemas.microsoft.com/office/drawing/2014/main" id="{7D040B6C-0E30-41F8-80E7-109E6DECB14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795392" y="3656696"/>
            <a:ext cx="3430906" cy="3080971"/>
          </a:xfrm>
          <a:prstGeom prst="rect">
            <a:avLst/>
          </a:prstGeom>
        </p:spPr>
      </p:pic>
      <p:grpSp>
        <p:nvGrpSpPr>
          <p:cNvPr id="26" name="Group 25">
            <a:extLst>
              <a:ext uri="{FF2B5EF4-FFF2-40B4-BE49-F238E27FC236}">
                <a16:creationId xmlns:a16="http://schemas.microsoft.com/office/drawing/2014/main" id="{052AD59A-1FB0-4DCF-954F-522CCEB1EFC6}"/>
              </a:ext>
            </a:extLst>
          </p:cNvPr>
          <p:cNvGrpSpPr/>
          <p:nvPr/>
        </p:nvGrpSpPr>
        <p:grpSpPr>
          <a:xfrm>
            <a:off x="6747218" y="3186682"/>
            <a:ext cx="4825667" cy="3624842"/>
            <a:chOff x="671915" y="2934635"/>
            <a:chExt cx="4825667" cy="3624842"/>
          </a:xfrm>
        </p:grpSpPr>
        <p:grpSp>
          <p:nvGrpSpPr>
            <p:cNvPr id="27" name="Group 26">
              <a:extLst>
                <a:ext uri="{FF2B5EF4-FFF2-40B4-BE49-F238E27FC236}">
                  <a16:creationId xmlns:a16="http://schemas.microsoft.com/office/drawing/2014/main" id="{8967F5DE-6A04-4E9D-A205-8641F1473BD0}"/>
                </a:ext>
              </a:extLst>
            </p:cNvPr>
            <p:cNvGrpSpPr/>
            <p:nvPr/>
          </p:nvGrpSpPr>
          <p:grpSpPr>
            <a:xfrm>
              <a:off x="671915" y="3404649"/>
              <a:ext cx="4825667" cy="3154828"/>
              <a:chOff x="895211" y="2759740"/>
              <a:chExt cx="4825667" cy="3021246"/>
            </a:xfrm>
          </p:grpSpPr>
          <p:grpSp>
            <p:nvGrpSpPr>
              <p:cNvPr id="29" name="Group 28">
                <a:extLst>
                  <a:ext uri="{FF2B5EF4-FFF2-40B4-BE49-F238E27FC236}">
                    <a16:creationId xmlns:a16="http://schemas.microsoft.com/office/drawing/2014/main" id="{45780652-B740-474A-B26B-7AE7AE12E343}"/>
                  </a:ext>
                </a:extLst>
              </p:cNvPr>
              <p:cNvGrpSpPr/>
              <p:nvPr/>
            </p:nvGrpSpPr>
            <p:grpSpPr>
              <a:xfrm>
                <a:off x="1676004" y="2759740"/>
                <a:ext cx="4044874" cy="3021246"/>
                <a:chOff x="7990743" y="1210638"/>
                <a:chExt cx="4044874" cy="3021246"/>
              </a:xfrm>
            </p:grpSpPr>
            <p:grpSp>
              <p:nvGrpSpPr>
                <p:cNvPr id="32" name="Group 31">
                  <a:extLst>
                    <a:ext uri="{FF2B5EF4-FFF2-40B4-BE49-F238E27FC236}">
                      <a16:creationId xmlns:a16="http://schemas.microsoft.com/office/drawing/2014/main" id="{900C678E-A090-4965-B4F7-B2FFE3BB3C16}"/>
                    </a:ext>
                  </a:extLst>
                </p:cNvPr>
                <p:cNvGrpSpPr/>
                <p:nvPr/>
              </p:nvGrpSpPr>
              <p:grpSpPr>
                <a:xfrm>
                  <a:off x="7990743" y="1210638"/>
                  <a:ext cx="4044874" cy="3021246"/>
                  <a:chOff x="7990743" y="597452"/>
                  <a:chExt cx="4044874" cy="3021246"/>
                </a:xfrm>
              </p:grpSpPr>
              <p:pic>
                <p:nvPicPr>
                  <p:cNvPr id="34" name="Picture 33">
                    <a:extLst>
                      <a:ext uri="{FF2B5EF4-FFF2-40B4-BE49-F238E27FC236}">
                        <a16:creationId xmlns:a16="http://schemas.microsoft.com/office/drawing/2014/main" id="{6023FD98-A7CA-4A54-B4A0-2953923AEF2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990743" y="597452"/>
                    <a:ext cx="4044874" cy="3021246"/>
                  </a:xfrm>
                  <a:prstGeom prst="rect">
                    <a:avLst/>
                  </a:prstGeom>
                </p:spPr>
              </p:pic>
              <p:pic>
                <p:nvPicPr>
                  <p:cNvPr id="35" name="Picture 34">
                    <a:extLst>
                      <a:ext uri="{FF2B5EF4-FFF2-40B4-BE49-F238E27FC236}">
                        <a16:creationId xmlns:a16="http://schemas.microsoft.com/office/drawing/2014/main" id="{9E3DD3D7-C391-41A0-8FB2-1DBB63A7E37C}"/>
                      </a:ext>
                    </a:extLst>
                  </p:cNvPr>
                  <p:cNvPicPr/>
                  <p:nvPr/>
                </p:nvPicPr>
                <p:blipFill>
                  <a:blip r:embed="rId5">
                    <a:extLst>
                      <a:ext uri="{28A0092B-C50C-407E-A947-70E740481C1C}">
                        <a14:useLocalDpi xmlns:a14="http://schemas.microsoft.com/office/drawing/2010/main" val="0"/>
                      </a:ext>
                    </a:extLst>
                  </a:blip>
                  <a:stretch>
                    <a:fillRect/>
                  </a:stretch>
                </p:blipFill>
                <p:spPr>
                  <a:xfrm>
                    <a:off x="9956202" y="2771196"/>
                    <a:ext cx="476922" cy="418447"/>
                  </a:xfrm>
                  <a:prstGeom prst="rect">
                    <a:avLst/>
                  </a:prstGeom>
                </p:spPr>
              </p:pic>
            </p:grpSp>
            <p:cxnSp>
              <p:nvCxnSpPr>
                <p:cNvPr id="33" name="Straight Arrow Connector 32">
                  <a:extLst>
                    <a:ext uri="{FF2B5EF4-FFF2-40B4-BE49-F238E27FC236}">
                      <a16:creationId xmlns:a16="http://schemas.microsoft.com/office/drawing/2014/main" id="{6015752D-45B7-4103-A55C-6A61D25DC619}"/>
                    </a:ext>
                  </a:extLst>
                </p:cNvPr>
                <p:cNvCxnSpPr>
                  <a:cxnSpLocks/>
                </p:cNvCxnSpPr>
                <p:nvPr/>
              </p:nvCxnSpPr>
              <p:spPr>
                <a:xfrm flipV="1">
                  <a:off x="10194663" y="2775474"/>
                  <a:ext cx="0" cy="51208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pSp>
          <p:pic>
            <p:nvPicPr>
              <p:cNvPr id="30" name="Picture 29">
                <a:extLst>
                  <a:ext uri="{FF2B5EF4-FFF2-40B4-BE49-F238E27FC236}">
                    <a16:creationId xmlns:a16="http://schemas.microsoft.com/office/drawing/2014/main" id="{C9B6D8DC-D5C3-48EF-AFAF-A407B98B5F19}"/>
                  </a:ext>
                </a:extLst>
              </p:cNvPr>
              <p:cNvPicPr>
                <a:picLocks noChangeAspect="1"/>
              </p:cNvPicPr>
              <p:nvPr/>
            </p:nvPicPr>
            <p:blipFill>
              <a:blip r:embed="rId6"/>
              <a:stretch>
                <a:fillRect/>
              </a:stretch>
            </p:blipFill>
            <p:spPr>
              <a:xfrm>
                <a:off x="895211" y="4856871"/>
                <a:ext cx="1022718" cy="770275"/>
              </a:xfrm>
              <a:prstGeom prst="rect">
                <a:avLst/>
              </a:prstGeom>
            </p:spPr>
          </p:pic>
          <p:cxnSp>
            <p:nvCxnSpPr>
              <p:cNvPr id="31" name="Straight Arrow Connector 30">
                <a:extLst>
                  <a:ext uri="{FF2B5EF4-FFF2-40B4-BE49-F238E27FC236}">
                    <a16:creationId xmlns:a16="http://schemas.microsoft.com/office/drawing/2014/main" id="{F9E45E7E-4AB6-445E-807E-5F7DD22E9DBE}"/>
                  </a:ext>
                </a:extLst>
              </p:cNvPr>
              <p:cNvCxnSpPr>
                <a:cxnSpLocks/>
              </p:cNvCxnSpPr>
              <p:nvPr/>
            </p:nvCxnSpPr>
            <p:spPr>
              <a:xfrm flipV="1">
                <a:off x="1672666" y="4588473"/>
                <a:ext cx="331842" cy="43969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pSp>
        <p:sp>
          <p:nvSpPr>
            <p:cNvPr id="28" name="Rectangle 27">
              <a:extLst>
                <a:ext uri="{FF2B5EF4-FFF2-40B4-BE49-F238E27FC236}">
                  <a16:creationId xmlns:a16="http://schemas.microsoft.com/office/drawing/2014/main" id="{858C4BE6-46F9-44B6-8E1E-07DA26BD9449}"/>
                </a:ext>
              </a:extLst>
            </p:cNvPr>
            <p:cNvSpPr/>
            <p:nvPr/>
          </p:nvSpPr>
          <p:spPr>
            <a:xfrm>
              <a:off x="1979781" y="2934635"/>
              <a:ext cx="2682145"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Motion Control</a:t>
              </a:r>
              <a:endParaRPr lang="zh-CN" altLang="en-US" sz="2400" dirty="0"/>
            </a:p>
          </p:txBody>
        </p:sp>
      </p:grpSp>
      <p:sp>
        <p:nvSpPr>
          <p:cNvPr id="37" name="Rectangle 36">
            <a:extLst>
              <a:ext uri="{FF2B5EF4-FFF2-40B4-BE49-F238E27FC236}">
                <a16:creationId xmlns:a16="http://schemas.microsoft.com/office/drawing/2014/main" id="{49D85F38-128B-4922-98EC-802741683B78}"/>
              </a:ext>
            </a:extLst>
          </p:cNvPr>
          <p:cNvSpPr/>
          <p:nvPr/>
        </p:nvSpPr>
        <p:spPr>
          <a:xfrm>
            <a:off x="3871446" y="3195031"/>
            <a:ext cx="3074881"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Large Signal Input</a:t>
            </a:r>
            <a:endParaRPr lang="zh-CN" altLang="en-US" sz="2400" dirty="0"/>
          </a:p>
        </p:txBody>
      </p:sp>
      <p:grpSp>
        <p:nvGrpSpPr>
          <p:cNvPr id="45" name="Group 44">
            <a:extLst>
              <a:ext uri="{FF2B5EF4-FFF2-40B4-BE49-F238E27FC236}">
                <a16:creationId xmlns:a16="http://schemas.microsoft.com/office/drawing/2014/main" id="{DD6815C5-2559-4DE4-9F5A-7F29735AA72C}"/>
              </a:ext>
            </a:extLst>
          </p:cNvPr>
          <p:cNvGrpSpPr/>
          <p:nvPr/>
        </p:nvGrpSpPr>
        <p:grpSpPr>
          <a:xfrm>
            <a:off x="46931" y="64134"/>
            <a:ext cx="11884348" cy="3114199"/>
            <a:chOff x="46931" y="64134"/>
            <a:chExt cx="11884348" cy="3114199"/>
          </a:xfrm>
        </p:grpSpPr>
        <p:pic>
          <p:nvPicPr>
            <p:cNvPr id="7" name="Graphic 6" descr="Wireless router">
              <a:extLst>
                <a:ext uri="{FF2B5EF4-FFF2-40B4-BE49-F238E27FC236}">
                  <a16:creationId xmlns:a16="http://schemas.microsoft.com/office/drawing/2014/main" id="{FAEC4C79-C7E5-4080-9A2A-992B308881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931" y="64134"/>
              <a:ext cx="852461" cy="852461"/>
            </a:xfrm>
            <a:prstGeom prst="rect">
              <a:avLst/>
            </a:prstGeom>
          </p:spPr>
        </p:pic>
        <p:grpSp>
          <p:nvGrpSpPr>
            <p:cNvPr id="44" name="Group 43">
              <a:extLst>
                <a:ext uri="{FF2B5EF4-FFF2-40B4-BE49-F238E27FC236}">
                  <a16:creationId xmlns:a16="http://schemas.microsoft.com/office/drawing/2014/main" id="{C99B12C7-7916-4D5D-AC85-DEA70A4E63C4}"/>
                </a:ext>
              </a:extLst>
            </p:cNvPr>
            <p:cNvGrpSpPr/>
            <p:nvPr/>
          </p:nvGrpSpPr>
          <p:grpSpPr>
            <a:xfrm>
              <a:off x="664918" y="75539"/>
              <a:ext cx="11266361" cy="3102794"/>
              <a:chOff x="664918" y="75539"/>
              <a:chExt cx="11266361" cy="3102794"/>
            </a:xfrm>
          </p:grpSpPr>
          <p:grpSp>
            <p:nvGrpSpPr>
              <p:cNvPr id="42" name="Group 41">
                <a:extLst>
                  <a:ext uri="{FF2B5EF4-FFF2-40B4-BE49-F238E27FC236}">
                    <a16:creationId xmlns:a16="http://schemas.microsoft.com/office/drawing/2014/main" id="{7953077F-1817-4758-A55C-27CB19C62CEE}"/>
                  </a:ext>
                </a:extLst>
              </p:cNvPr>
              <p:cNvGrpSpPr/>
              <p:nvPr/>
            </p:nvGrpSpPr>
            <p:grpSpPr>
              <a:xfrm>
                <a:off x="1606474" y="75539"/>
                <a:ext cx="10324805" cy="3102794"/>
                <a:chOff x="1606474" y="75539"/>
                <a:chExt cx="10324805" cy="3102794"/>
              </a:xfrm>
            </p:grpSpPr>
            <p:pic>
              <p:nvPicPr>
                <p:cNvPr id="38" name="Picture 37">
                  <a:extLst>
                    <a:ext uri="{FF2B5EF4-FFF2-40B4-BE49-F238E27FC236}">
                      <a16:creationId xmlns:a16="http://schemas.microsoft.com/office/drawing/2014/main" id="{372A4DE3-DB05-43F4-B163-CCBC31A86CC0}"/>
                    </a:ext>
                  </a:extLst>
                </p:cNvPr>
                <p:cNvPicPr>
                  <a:picLocks noChangeAspect="1"/>
                </p:cNvPicPr>
                <p:nvPr/>
              </p:nvPicPr>
              <p:blipFill>
                <a:blip r:embed="rId9"/>
                <a:stretch>
                  <a:fillRect/>
                </a:stretch>
              </p:blipFill>
              <p:spPr>
                <a:xfrm>
                  <a:off x="4865150" y="75539"/>
                  <a:ext cx="7066129" cy="3102794"/>
                </a:xfrm>
                <a:prstGeom prst="rect">
                  <a:avLst/>
                </a:prstGeom>
              </p:spPr>
            </p:pic>
            <p:pic>
              <p:nvPicPr>
                <p:cNvPr id="39" name="Picture 38">
                  <a:extLst>
                    <a:ext uri="{FF2B5EF4-FFF2-40B4-BE49-F238E27FC236}">
                      <a16:creationId xmlns:a16="http://schemas.microsoft.com/office/drawing/2014/main" id="{D0A530AF-D248-435B-BD5D-560E279C79D4}"/>
                    </a:ext>
                  </a:extLst>
                </p:cNvPr>
                <p:cNvPicPr>
                  <a:picLocks noChangeAspect="1"/>
                </p:cNvPicPr>
                <p:nvPr/>
              </p:nvPicPr>
              <p:blipFill>
                <a:blip r:embed="rId10"/>
                <a:stretch>
                  <a:fillRect/>
                </a:stretch>
              </p:blipFill>
              <p:spPr>
                <a:xfrm>
                  <a:off x="1606474" y="818544"/>
                  <a:ext cx="2093744" cy="2235263"/>
                </a:xfrm>
                <a:prstGeom prst="rect">
                  <a:avLst/>
                </a:prstGeom>
              </p:spPr>
            </p:pic>
            <p:sp>
              <p:nvSpPr>
                <p:cNvPr id="41" name="Arrow: Right 40">
                  <a:extLst>
                    <a:ext uri="{FF2B5EF4-FFF2-40B4-BE49-F238E27FC236}">
                      <a16:creationId xmlns:a16="http://schemas.microsoft.com/office/drawing/2014/main" id="{915A762B-CDB8-44FE-9373-A915C90C57D2}"/>
                    </a:ext>
                  </a:extLst>
                </p:cNvPr>
                <p:cNvSpPr/>
                <p:nvPr/>
              </p:nvSpPr>
              <p:spPr>
                <a:xfrm rot="10800000">
                  <a:off x="4056329" y="1643635"/>
                  <a:ext cx="701941" cy="36322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Rectangle 42">
                <a:extLst>
                  <a:ext uri="{FF2B5EF4-FFF2-40B4-BE49-F238E27FC236}">
                    <a16:creationId xmlns:a16="http://schemas.microsoft.com/office/drawing/2014/main" id="{79FE5FB2-B06E-4361-91EE-E00E48668230}"/>
                  </a:ext>
                </a:extLst>
              </p:cNvPr>
              <p:cNvSpPr/>
              <p:nvPr/>
            </p:nvSpPr>
            <p:spPr>
              <a:xfrm>
                <a:off x="664918" y="92545"/>
                <a:ext cx="4713905" cy="584775"/>
              </a:xfrm>
              <a:prstGeom prst="rect">
                <a:avLst/>
              </a:prstGeom>
              <a:noFill/>
            </p:spPr>
            <p:txBody>
              <a:bodyPr wrap="squar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MIMO System Control</a:t>
                </a:r>
                <a:endParaRPr lang="en-US" altLang="zh-CN" sz="3200" cap="none" spc="0" dirty="0">
                  <a:ln w="0"/>
                  <a:solidFill>
                    <a:srgbClr val="C00000"/>
                  </a:solidFill>
                  <a:latin typeface="+mn-ea"/>
                </a:endParaRPr>
              </a:p>
            </p:txBody>
          </p:sp>
        </p:grpSp>
      </p:grpSp>
    </p:spTree>
    <p:extLst>
      <p:ext uri="{BB962C8B-B14F-4D97-AF65-F5344CB8AC3E}">
        <p14:creationId xmlns:p14="http://schemas.microsoft.com/office/powerpoint/2010/main" val="863925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1A38333-C074-4BDC-BCC7-0001EAC216A0}"/>
              </a:ext>
            </a:extLst>
          </p:cNvPr>
          <p:cNvGrpSpPr/>
          <p:nvPr/>
        </p:nvGrpSpPr>
        <p:grpSpPr>
          <a:xfrm>
            <a:off x="7687590" y="-21516"/>
            <a:ext cx="3659639" cy="852461"/>
            <a:chOff x="1071637" y="-53789"/>
            <a:chExt cx="3659639" cy="852461"/>
          </a:xfrm>
        </p:grpSpPr>
        <p:pic>
          <p:nvPicPr>
            <p:cNvPr id="18" name="Graphic 17" descr="Wireless router">
              <a:extLst>
                <a:ext uri="{FF2B5EF4-FFF2-40B4-BE49-F238E27FC236}">
                  <a16:creationId xmlns:a16="http://schemas.microsoft.com/office/drawing/2014/main" id="{D79C6570-C642-46F6-8E01-A7916222BB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637" y="-53789"/>
              <a:ext cx="852461" cy="852461"/>
            </a:xfrm>
            <a:prstGeom prst="rect">
              <a:avLst/>
            </a:prstGeom>
          </p:spPr>
        </p:pic>
        <p:sp>
          <p:nvSpPr>
            <p:cNvPr id="20" name="Rectangle 19">
              <a:extLst>
                <a:ext uri="{FF2B5EF4-FFF2-40B4-BE49-F238E27FC236}">
                  <a16:creationId xmlns:a16="http://schemas.microsoft.com/office/drawing/2014/main" id="{865BF055-44C2-460F-9839-2198F25EE7B5}"/>
                </a:ext>
              </a:extLst>
            </p:cNvPr>
            <p:cNvSpPr/>
            <p:nvPr/>
          </p:nvSpPr>
          <p:spPr>
            <a:xfrm>
              <a:off x="2279964" y="80053"/>
              <a:ext cx="2451312"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Skid to Turn</a:t>
              </a:r>
              <a:endParaRPr lang="en-US" altLang="zh-CN" sz="3200" cap="none" spc="0" dirty="0">
                <a:ln w="0"/>
                <a:solidFill>
                  <a:srgbClr val="C00000"/>
                </a:solidFill>
                <a:latin typeface="+mn-ea"/>
              </a:endParaRPr>
            </a:p>
          </p:txBody>
        </p:sp>
      </p:grpSp>
      <p:pic>
        <p:nvPicPr>
          <p:cNvPr id="21" name="Screen Recording 2">
            <a:hlinkClick r:id="" action="ppaction://media"/>
            <a:extLst>
              <a:ext uri="{FF2B5EF4-FFF2-40B4-BE49-F238E27FC236}">
                <a16:creationId xmlns:a16="http://schemas.microsoft.com/office/drawing/2014/main" id="{8CB8869C-BCC7-4199-893F-47A97DCEF3DE}"/>
              </a:ext>
            </a:extLst>
          </p:cNvPr>
          <p:cNvPicPr>
            <a:picLocks noChangeAspect="1"/>
          </p:cNvPicPr>
          <p:nvPr>
            <a:videoFile r:link="rId1"/>
            <p:extLst>
              <p:ext uri="{DAA4B4D4-6D71-4841-9C94-3DE7FCFB9230}">
                <p14:media xmlns:p14="http://schemas.microsoft.com/office/powerpoint/2010/main" r:embed="rId2">
                  <p14:trim st="8678" end="4710.1587"/>
                </p14:media>
              </p:ext>
            </p:extLst>
          </p:nvPr>
        </p:nvPicPr>
        <p:blipFill rotWithShape="1">
          <a:blip r:embed="rId6"/>
          <a:srcRect r="25236"/>
          <a:stretch/>
        </p:blipFill>
        <p:spPr>
          <a:xfrm>
            <a:off x="7692202" y="3575741"/>
            <a:ext cx="3871296" cy="3002420"/>
          </a:xfrm>
          <a:prstGeom prst="rect">
            <a:avLst/>
          </a:prstGeom>
        </p:spPr>
      </p:pic>
      <p:sp>
        <p:nvSpPr>
          <p:cNvPr id="2" name="Arrow: Right 1">
            <a:extLst>
              <a:ext uri="{FF2B5EF4-FFF2-40B4-BE49-F238E27FC236}">
                <a16:creationId xmlns:a16="http://schemas.microsoft.com/office/drawing/2014/main" id="{E59F2D2B-AF7C-41CC-AAD3-264A17043ECE}"/>
              </a:ext>
            </a:extLst>
          </p:cNvPr>
          <p:cNvSpPr/>
          <p:nvPr/>
        </p:nvSpPr>
        <p:spPr>
          <a:xfrm rot="7153139">
            <a:off x="10024987" y="4112367"/>
            <a:ext cx="731520" cy="207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3">
            <a:extLst>
              <a:ext uri="{FF2B5EF4-FFF2-40B4-BE49-F238E27FC236}">
                <a16:creationId xmlns:a16="http://schemas.microsoft.com/office/drawing/2014/main" id="{A2C8E9D7-F27B-4C4C-9828-EF2B1A21DF2D}"/>
              </a:ext>
            </a:extLst>
          </p:cNvPr>
          <p:cNvGrpSpPr/>
          <p:nvPr/>
        </p:nvGrpSpPr>
        <p:grpSpPr>
          <a:xfrm>
            <a:off x="229269" y="559984"/>
            <a:ext cx="10754290" cy="6249009"/>
            <a:chOff x="229269" y="559984"/>
            <a:chExt cx="10754290" cy="6249009"/>
          </a:xfrm>
        </p:grpSpPr>
        <p:grpSp>
          <p:nvGrpSpPr>
            <p:cNvPr id="16" name="Group 15">
              <a:extLst>
                <a:ext uri="{FF2B5EF4-FFF2-40B4-BE49-F238E27FC236}">
                  <a16:creationId xmlns:a16="http://schemas.microsoft.com/office/drawing/2014/main" id="{86E64E05-24AC-4345-B512-6A35260BA67B}"/>
                </a:ext>
              </a:extLst>
            </p:cNvPr>
            <p:cNvGrpSpPr/>
            <p:nvPr/>
          </p:nvGrpSpPr>
          <p:grpSpPr>
            <a:xfrm>
              <a:off x="229269" y="559984"/>
              <a:ext cx="7128887" cy="5738031"/>
              <a:chOff x="908468" y="369171"/>
              <a:chExt cx="7128887" cy="5738031"/>
            </a:xfrm>
          </p:grpSpPr>
          <p:pic>
            <p:nvPicPr>
              <p:cNvPr id="3" name="Picture 2" descr="Turns Performance">
                <a:extLst>
                  <a:ext uri="{FF2B5EF4-FFF2-40B4-BE49-F238E27FC236}">
                    <a16:creationId xmlns:a16="http://schemas.microsoft.com/office/drawing/2014/main" id="{D48A1C2F-B4F9-4666-BD31-C454CA4864C2}"/>
                  </a:ext>
                </a:extLst>
              </p:cNvPr>
              <p:cNvPicPr>
                <a:picLocks noChangeAspect="1"/>
              </p:cNvPicPr>
              <p:nvPr/>
            </p:nvPicPr>
            <p:blipFill rotWithShape="1">
              <a:blip r:embed="rId7">
                <a:extLst>
                  <a:ext uri="{28A0092B-C50C-407E-A947-70E740481C1C}">
                    <a14:useLocalDpi xmlns:a14="http://schemas.microsoft.com/office/drawing/2010/main" val="0"/>
                  </a:ext>
                </a:extLst>
              </a:blip>
              <a:srcRect t="2458" r="166" b="45945"/>
              <a:stretch/>
            </p:blipFill>
            <p:spPr bwMode="auto">
              <a:xfrm>
                <a:off x="1097041" y="369171"/>
                <a:ext cx="6405027" cy="2552264"/>
              </a:xfrm>
              <a:prstGeom prst="rect">
                <a:avLst/>
              </a:prstGeom>
              <a:noFill/>
              <a:ln>
                <a:noFill/>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DCC3680F-396F-4E1A-8517-B8144313799E}"/>
                  </a:ext>
                </a:extLst>
              </p:cNvPr>
              <p:cNvGrpSpPr/>
              <p:nvPr/>
            </p:nvGrpSpPr>
            <p:grpSpPr>
              <a:xfrm>
                <a:off x="908468" y="3218883"/>
                <a:ext cx="7128887" cy="2888319"/>
                <a:chOff x="-188580" y="-624600"/>
                <a:chExt cx="7129110" cy="2888613"/>
              </a:xfrm>
            </p:grpSpPr>
            <p:grpSp>
              <p:nvGrpSpPr>
                <p:cNvPr id="6" name="Group 5">
                  <a:extLst>
                    <a:ext uri="{FF2B5EF4-FFF2-40B4-BE49-F238E27FC236}">
                      <a16:creationId xmlns:a16="http://schemas.microsoft.com/office/drawing/2014/main" id="{D272A97C-A597-4789-B2A4-B11B2A1DAA10}"/>
                    </a:ext>
                  </a:extLst>
                </p:cNvPr>
                <p:cNvGrpSpPr/>
                <p:nvPr/>
              </p:nvGrpSpPr>
              <p:grpSpPr>
                <a:xfrm>
                  <a:off x="-188580" y="-295656"/>
                  <a:ext cx="7129110" cy="2559669"/>
                  <a:chOff x="-188580" y="-295656"/>
                  <a:chExt cx="7129110" cy="2559669"/>
                </a:xfrm>
              </p:grpSpPr>
              <p:grpSp>
                <p:nvGrpSpPr>
                  <p:cNvPr id="10" name="Group 9">
                    <a:extLst>
                      <a:ext uri="{FF2B5EF4-FFF2-40B4-BE49-F238E27FC236}">
                        <a16:creationId xmlns:a16="http://schemas.microsoft.com/office/drawing/2014/main" id="{377FC53C-2804-421A-ACC2-006B7395CD54}"/>
                      </a:ext>
                    </a:extLst>
                  </p:cNvPr>
                  <p:cNvGrpSpPr/>
                  <p:nvPr/>
                </p:nvGrpSpPr>
                <p:grpSpPr>
                  <a:xfrm>
                    <a:off x="-188580" y="-152232"/>
                    <a:ext cx="5935953" cy="2416245"/>
                    <a:chOff x="-769781" y="-190980"/>
                    <a:chExt cx="5936420" cy="2416274"/>
                  </a:xfrm>
                </p:grpSpPr>
                <p:pic>
                  <p:nvPicPr>
                    <p:cNvPr id="12" name="Picture 11">
                      <a:extLst>
                        <a:ext uri="{FF2B5EF4-FFF2-40B4-BE49-F238E27FC236}">
                          <a16:creationId xmlns:a16="http://schemas.microsoft.com/office/drawing/2014/main" id="{37BF59E0-ADB8-4B7F-972D-9F347C33158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099" t="8980" r="2150"/>
                    <a:stretch/>
                  </p:blipFill>
                  <p:spPr bwMode="auto">
                    <a:xfrm>
                      <a:off x="2250456" y="-190980"/>
                      <a:ext cx="2916183" cy="2401261"/>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FDEAD4DF-24D2-44C7-9505-FE328D9F3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781" y="-190980"/>
                      <a:ext cx="2993848" cy="2416274"/>
                    </a:xfrm>
                    <a:prstGeom prst="rect">
                      <a:avLst/>
                    </a:prstGeom>
                  </p:spPr>
                </p:pic>
              </p:grpSp>
              <p:pic>
                <p:nvPicPr>
                  <p:cNvPr id="9" name="Picture 8">
                    <a:extLst>
                      <a:ext uri="{FF2B5EF4-FFF2-40B4-BE49-F238E27FC236}">
                        <a16:creationId xmlns:a16="http://schemas.microsoft.com/office/drawing/2014/main" id="{D8474210-DA36-45FD-B6BB-779787D5FC81}"/>
                      </a:ext>
                    </a:extLst>
                  </p:cNvPr>
                  <p:cNvPicPr>
                    <a:picLocks noChangeAspect="1"/>
                  </p:cNvPicPr>
                  <p:nvPr/>
                </p:nvPicPr>
                <p:blipFill rotWithShape="1">
                  <a:blip r:embed="rId10">
                    <a:extLst>
                      <a:ext uri="{28A0092B-C50C-407E-A947-70E740481C1C}">
                        <a14:useLocalDpi xmlns:a14="http://schemas.microsoft.com/office/drawing/2010/main" val="0"/>
                      </a:ext>
                    </a:extLst>
                  </a:blip>
                  <a:srcRect l="14135"/>
                  <a:stretch/>
                </p:blipFill>
                <p:spPr bwMode="auto">
                  <a:xfrm>
                    <a:off x="5869920" y="-295656"/>
                    <a:ext cx="1070610" cy="2393950"/>
                  </a:xfrm>
                  <a:prstGeom prst="rect">
                    <a:avLst/>
                  </a:prstGeom>
                  <a:ln>
                    <a:noFill/>
                  </a:ln>
                  <a:extLst>
                    <a:ext uri="{53640926-AAD7-44D8-BBD7-CCE9431645EC}">
                      <a14:shadowObscured xmlns:a14="http://schemas.microsoft.com/office/drawing/2010/main"/>
                    </a:ext>
                  </a:extLst>
                </p:spPr>
              </p:pic>
            </p:grpSp>
            <p:sp>
              <p:nvSpPr>
                <p:cNvPr id="7" name="Arrow: Right 6">
                  <a:extLst>
                    <a:ext uri="{FF2B5EF4-FFF2-40B4-BE49-F238E27FC236}">
                      <a16:creationId xmlns:a16="http://schemas.microsoft.com/office/drawing/2014/main" id="{4AF403AA-DC20-4D4D-A2B0-59BDF8B1090C}"/>
                    </a:ext>
                  </a:extLst>
                </p:cNvPr>
                <p:cNvSpPr/>
                <p:nvPr/>
              </p:nvSpPr>
              <p:spPr>
                <a:xfrm rot="2329885">
                  <a:off x="5077653" y="-624600"/>
                  <a:ext cx="1035581" cy="246282"/>
                </a:xfrm>
                <a:prstGeom prst="rightArrow">
                  <a:avLst>
                    <a:gd name="adj1" fmla="val 50000"/>
                    <a:gd name="adj2" fmla="val 1013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5" name="Rectangle 14">
                <a:extLst>
                  <a:ext uri="{FF2B5EF4-FFF2-40B4-BE49-F238E27FC236}">
                    <a16:creationId xmlns:a16="http://schemas.microsoft.com/office/drawing/2014/main" id="{0AA4530A-5DC0-4270-9B49-FA139078C380}"/>
                  </a:ext>
                </a:extLst>
              </p:cNvPr>
              <p:cNvSpPr/>
              <p:nvPr/>
            </p:nvSpPr>
            <p:spPr>
              <a:xfrm>
                <a:off x="5432076" y="1887166"/>
                <a:ext cx="1075728" cy="1034269"/>
              </a:xfrm>
              <a:prstGeom prst="rect">
                <a:avLst/>
              </a:prstGeom>
              <a:noFill/>
              <a:ln w="5715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pic>
          <p:nvPicPr>
            <p:cNvPr id="19" name="Picture 18">
              <a:extLst>
                <a:ext uri="{FF2B5EF4-FFF2-40B4-BE49-F238E27FC236}">
                  <a16:creationId xmlns:a16="http://schemas.microsoft.com/office/drawing/2014/main" id="{7F9D568A-9540-4D54-8BD2-88AD05455B30}"/>
                </a:ext>
              </a:extLst>
            </p:cNvPr>
            <p:cNvPicPr/>
            <p:nvPr/>
          </p:nvPicPr>
          <p:blipFill>
            <a:blip r:embed="rId11">
              <a:extLst>
                <a:ext uri="{28A0092B-C50C-407E-A947-70E740481C1C}">
                  <a14:useLocalDpi xmlns:a14="http://schemas.microsoft.com/office/drawing/2010/main" val="0"/>
                </a:ext>
              </a:extLst>
            </a:blip>
            <a:stretch>
              <a:fillRect/>
            </a:stretch>
          </p:blipFill>
          <p:spPr>
            <a:xfrm>
              <a:off x="8113821" y="697101"/>
              <a:ext cx="2869738" cy="2731899"/>
            </a:xfrm>
            <a:prstGeom prst="rect">
              <a:avLst/>
            </a:prstGeom>
          </p:spPr>
        </p:pic>
        <p:sp>
          <p:nvSpPr>
            <p:cNvPr id="22" name="Rectangle 21">
              <a:extLst>
                <a:ext uri="{FF2B5EF4-FFF2-40B4-BE49-F238E27FC236}">
                  <a16:creationId xmlns:a16="http://schemas.microsoft.com/office/drawing/2014/main" id="{D1FC2FFB-B751-44D4-B31B-D845C1F791D1}"/>
                </a:ext>
              </a:extLst>
            </p:cNvPr>
            <p:cNvSpPr/>
            <p:nvPr/>
          </p:nvSpPr>
          <p:spPr>
            <a:xfrm>
              <a:off x="589357" y="3420351"/>
              <a:ext cx="3307316"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Skid to Turn angles </a:t>
              </a:r>
              <a:endParaRPr lang="zh-CN" altLang="en-US" sz="2400" dirty="0"/>
            </a:p>
          </p:txBody>
        </p:sp>
        <p:sp>
          <p:nvSpPr>
            <p:cNvPr id="23" name="Rectangle 22">
              <a:extLst>
                <a:ext uri="{FF2B5EF4-FFF2-40B4-BE49-F238E27FC236}">
                  <a16:creationId xmlns:a16="http://schemas.microsoft.com/office/drawing/2014/main" id="{5B260CD5-4F04-46F7-80D3-F9C29C6253C0}"/>
                </a:ext>
              </a:extLst>
            </p:cNvPr>
            <p:cNvSpPr/>
            <p:nvPr/>
          </p:nvSpPr>
          <p:spPr>
            <a:xfrm>
              <a:off x="3624828" y="6347328"/>
              <a:ext cx="3815468"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Skid to Turn Simulation</a:t>
              </a:r>
              <a:endParaRPr lang="zh-CN" altLang="en-US" sz="2400" dirty="0"/>
            </a:p>
          </p:txBody>
        </p:sp>
      </p:grpSp>
    </p:spTree>
    <p:extLst>
      <p:ext uri="{BB962C8B-B14F-4D97-AF65-F5344CB8AC3E}">
        <p14:creationId xmlns:p14="http://schemas.microsoft.com/office/powerpoint/2010/main" val="295420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fill="hold" display="0">
                  <p:stCondLst>
                    <p:cond delay="indefinite"/>
                  </p:stCondLst>
                </p:cTn>
                <p:tgtEl>
                  <p:spTgt spid="2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8AB2-BB40-41E6-9895-C19FF6934E5E}"/>
              </a:ext>
            </a:extLst>
          </p:cNvPr>
          <p:cNvSpPr>
            <a:spLocks noGrp="1"/>
          </p:cNvSpPr>
          <p:nvPr>
            <p:ph type="title"/>
          </p:nvPr>
        </p:nvSpPr>
        <p:spPr/>
        <p:txBody>
          <a:bodyPr>
            <a:normAutofit/>
          </a:bodyPr>
          <a:lstStyle/>
          <a:p>
            <a:r>
              <a:rPr lang="en-US" sz="4000" b="1" dirty="0">
                <a:solidFill>
                  <a:srgbClr val="C00000"/>
                </a:solidFill>
                <a:effectLst>
                  <a:outerShdw blurRad="38100" dist="38100" dir="2700000" algn="tl">
                    <a:srgbClr val="000000">
                      <a:alpha val="43137"/>
                    </a:srgbClr>
                  </a:outerShdw>
                </a:effectLst>
                <a:latin typeface="+mn-lt"/>
              </a:rPr>
              <a:t>Trim &amp; Linearization</a:t>
            </a:r>
          </a:p>
        </p:txBody>
      </p:sp>
      <p:sp>
        <p:nvSpPr>
          <p:cNvPr id="3" name="Content Placeholder 2">
            <a:extLst>
              <a:ext uri="{FF2B5EF4-FFF2-40B4-BE49-F238E27FC236}">
                <a16:creationId xmlns:a16="http://schemas.microsoft.com/office/drawing/2014/main" id="{0A9C0FE3-0820-40CD-9805-27909A995D55}"/>
              </a:ext>
            </a:extLst>
          </p:cNvPr>
          <p:cNvSpPr>
            <a:spLocks noGrp="1"/>
          </p:cNvSpPr>
          <p:nvPr>
            <p:ph idx="1"/>
          </p:nvPr>
        </p:nvSpPr>
        <p:spPr>
          <a:xfrm>
            <a:off x="622570" y="1690688"/>
            <a:ext cx="9592198" cy="4486376"/>
          </a:xfrm>
        </p:spPr>
        <p:txBody>
          <a:bodyPr>
            <a:normAutofit fontScale="77500" lnSpcReduction="20000"/>
          </a:bodyPr>
          <a:lstStyle/>
          <a:p>
            <a:r>
              <a:rPr lang="en-US" dirty="0"/>
              <a:t>Trim Results (Trans Kin, Propeller, 1</a:t>
            </a:r>
            <a:r>
              <a:rPr lang="en-US" baseline="30000" dirty="0"/>
              <a:t>st</a:t>
            </a:r>
            <a:r>
              <a:rPr lang="en-US" dirty="0"/>
              <a:t> order actuators commented out):</a:t>
            </a:r>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a:p>
            <a:r>
              <a:rPr lang="en-US" dirty="0"/>
              <a:t>Trim Condition (Glider) </a:t>
            </a:r>
            <a:r>
              <a:rPr lang="en-US" dirty="0" err="1"/>
              <a:t>FlightGear</a:t>
            </a:r>
            <a:r>
              <a:rPr lang="en-US" dirty="0"/>
              <a:t> Demonstration:</a:t>
            </a:r>
          </a:p>
          <a:p>
            <a:pPr marL="0" indent="0">
              <a:buNone/>
            </a:pPr>
            <a:r>
              <a:rPr lang="en-US" dirty="0">
                <a:solidFill>
                  <a:schemeClr val="tx1"/>
                </a:solidFill>
                <a:hlinkClick r:id="rId2">
                  <a:extLst>
                    <a:ext uri="{A12FA001-AC4F-418D-AE19-62706E023703}">
                      <ahyp:hlinkClr xmlns:ahyp="http://schemas.microsoft.com/office/drawing/2018/hyperlinkcolor" val="tx"/>
                    </a:ext>
                  </a:extLst>
                </a:hlinkClick>
              </a:rPr>
              <a:t>https://www.youtube.com/watch?v=aavscQ1y04M</a:t>
            </a:r>
            <a:endParaRPr lang="en-US" dirty="0">
              <a:solidFill>
                <a:schemeClr val="tx1"/>
              </a:solidFill>
            </a:endParaRPr>
          </a:p>
        </p:txBody>
      </p:sp>
      <p:pic>
        <p:nvPicPr>
          <p:cNvPr id="7" name="Picture 6" descr="A screenshot of a cell phone&#10;&#10;Description automatically generated">
            <a:extLst>
              <a:ext uri="{FF2B5EF4-FFF2-40B4-BE49-F238E27FC236}">
                <a16:creationId xmlns:a16="http://schemas.microsoft.com/office/drawing/2014/main" id="{65AB273D-B5A3-4658-98B9-4B3BAE41D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35203"/>
            <a:ext cx="8044045" cy="2506401"/>
          </a:xfrm>
          <a:prstGeom prst="rect">
            <a:avLst/>
          </a:prstGeom>
        </p:spPr>
      </p:pic>
    </p:spTree>
    <p:extLst>
      <p:ext uri="{BB962C8B-B14F-4D97-AF65-F5344CB8AC3E}">
        <p14:creationId xmlns:p14="http://schemas.microsoft.com/office/powerpoint/2010/main" val="80222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C898-2B98-46E2-9A85-400AB3BCCB97}"/>
              </a:ext>
            </a:extLst>
          </p:cNvPr>
          <p:cNvSpPr>
            <a:spLocks noGrp="1"/>
          </p:cNvSpPr>
          <p:nvPr>
            <p:ph type="title"/>
          </p:nvPr>
        </p:nvSpPr>
        <p:spPr/>
        <p:txBody>
          <a:bodyPr>
            <a:normAutofit/>
          </a:bodyPr>
          <a:lstStyle/>
          <a:p>
            <a:r>
              <a:rPr lang="en-US" sz="4000" b="1" dirty="0">
                <a:solidFill>
                  <a:srgbClr val="C00000"/>
                </a:solidFill>
                <a:effectLst>
                  <a:outerShdw blurRad="38100" dist="38100" dir="2700000" algn="tl">
                    <a:srgbClr val="000000">
                      <a:alpha val="43137"/>
                    </a:srgbClr>
                  </a:outerShdw>
                </a:effectLst>
                <a:latin typeface="+mn-lt"/>
              </a:rPr>
              <a:t>Longitudinal Mode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22759D-E6B3-4FAE-A487-0FFE20AB57D5}"/>
                  </a:ext>
                </a:extLst>
              </p:cNvPr>
              <p:cNvSpPr>
                <a:spLocks noGrp="1"/>
              </p:cNvSpPr>
              <p:nvPr>
                <p:ph idx="1"/>
              </p:nvPr>
            </p:nvSpPr>
            <p:spPr/>
            <p:txBody>
              <a:bodyPr/>
              <a:lstStyle/>
              <a:p>
                <a:r>
                  <a:rPr lang="en-US" dirty="0"/>
                  <a:t>State: [Θ; U; W; Q; h]</a:t>
                </a:r>
              </a:p>
              <a:p>
                <a:r>
                  <a:rPr lang="en-US" sz="2400" dirty="0"/>
                  <a:t>Control Surfaces: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𝐹</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𝐸</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𝑇</m:t>
                        </m:r>
                      </m:sub>
                    </m:sSub>
                  </m:oMath>
                </a14:m>
                <a:r>
                  <a:rPr lang="en-US" sz="2400" dirty="0"/>
                  <a:t>]</a:t>
                </a:r>
              </a:p>
              <a:p>
                <a:r>
                  <a:rPr lang="en-US" sz="2400" dirty="0"/>
                  <a:t>Sensors: </a:t>
                </a:r>
                <a:r>
                  <a:rPr lang="pt-BR" sz="2400" dirty="0"/>
                  <a:t>[Q;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m:t>
                        </m:r>
                      </m:sub>
                    </m:sSub>
                  </m:oMath>
                </a14:m>
                <a:r>
                  <a:rPr lang="pt-BR" sz="2400" dirty="0"/>
                  <a:t>; </a:t>
                </a:r>
                <a14:m>
                  <m:oMath xmlns:m="http://schemas.openxmlformats.org/officeDocument/2006/math">
                    <m:r>
                      <a:rPr lang="en-US" sz="2400" i="1">
                        <a:latin typeface="Cambria Math" panose="02040503050406030204" pitchFamily="18" charset="0"/>
                      </a:rPr>
                      <m:t>𝛼</m:t>
                    </m:r>
                  </m:oMath>
                </a14:m>
                <a:r>
                  <a:rPr lang="pt-BR" sz="2400" dirty="0"/>
                  <a:t>; h;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𝑥</m:t>
                        </m:r>
                      </m:sub>
                    </m:sSub>
                  </m:oMath>
                </a14:m>
                <a:r>
                  <a:rPr lang="pt-BR" sz="2400" dirty="0"/>
                  <a:t>;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rPr>
                          <m:t>𝑎</m:t>
                        </m:r>
                      </m:e>
                      <m:sub>
                        <m:r>
                          <a:rPr lang="en-US" sz="2400" i="1">
                            <a:latin typeface="Cambria Math" panose="02040503050406030204" pitchFamily="18" charset="0"/>
                          </a:rPr>
                          <m:t>𝑧</m:t>
                        </m:r>
                      </m:sub>
                    </m:sSub>
                    <m:r>
                      <a:rPr lang="en-US" sz="2400" b="0" i="0" smtClean="0">
                        <a:latin typeface="Cambria Math" panose="02040503050406030204" pitchFamily="18" charset="0"/>
                      </a:rPr>
                      <m:t>]</m:t>
                    </m:r>
                  </m:oMath>
                </a14:m>
                <a:r>
                  <a:rPr lang="pt-BR" sz="2400" dirty="0"/>
                  <a:t> and GPS data (lat, long &amp; alt)</a:t>
                </a:r>
              </a:p>
              <a:p>
                <a:r>
                  <a:rPr lang="pt-BR" sz="2400" dirty="0"/>
                  <a:t>Phugoid mode Eigenvalues: </a:t>
                </a:r>
                <a:r>
                  <a:rPr lang="nn-NO" sz="2400" dirty="0"/>
                  <a:t>-0.10 </a:t>
                </a:r>
                <a14:m>
                  <m:oMath xmlns:m="http://schemas.openxmlformats.org/officeDocument/2006/math">
                    <m:r>
                      <a:rPr lang="nn-NO" sz="2400" i="1" dirty="0" smtClean="0">
                        <a:latin typeface="Cambria Math" panose="02040503050406030204" pitchFamily="18" charset="0"/>
                        <a:ea typeface="Cambria Math" panose="02040503050406030204" pitchFamily="18" charset="0"/>
                      </a:rPr>
                      <m:t>±</m:t>
                    </m:r>
                  </m:oMath>
                </a14:m>
                <a:r>
                  <a:rPr lang="nn-NO" sz="2400" dirty="0"/>
                  <a:t> 0.63i</a:t>
                </a:r>
                <a:endParaRPr lang="pt-BR" sz="2400" dirty="0"/>
              </a:p>
              <a:p>
                <a:r>
                  <a:rPr lang="pt-BR" sz="2400" dirty="0"/>
                  <a:t>Short Period mode Eigenvalues:</a:t>
                </a:r>
                <a:r>
                  <a:rPr lang="nn-NO" sz="2400" dirty="0"/>
                  <a:t> -23.97 </a:t>
                </a:r>
                <a14:m>
                  <m:oMath xmlns:m="http://schemas.openxmlformats.org/officeDocument/2006/math">
                    <m:r>
                      <a:rPr lang="nn-NO" sz="2400" i="1" dirty="0">
                        <a:latin typeface="Cambria Math" panose="02040503050406030204" pitchFamily="18" charset="0"/>
                        <a:ea typeface="Cambria Math" panose="02040503050406030204" pitchFamily="18" charset="0"/>
                      </a:rPr>
                      <m:t>±</m:t>
                    </m:r>
                  </m:oMath>
                </a14:m>
                <a:r>
                  <a:rPr lang="nn-NO" sz="2400" dirty="0"/>
                  <a:t> 31.29i</a:t>
                </a:r>
              </a:p>
              <a:p>
                <a:r>
                  <a:rPr lang="nn-NO" sz="2400" dirty="0"/>
                  <a:t>Full State Observer: Estimate the states for full-state feedback </a:t>
                </a:r>
              </a:p>
              <a:p>
                <a:r>
                  <a:rPr lang="nn-NO" sz="2400" dirty="0"/>
                  <a:t>Stability Augmentation System: Dampen Short Period mode</a:t>
                </a:r>
              </a:p>
              <a:p>
                <a:r>
                  <a:rPr lang="nn-NO" sz="2400" dirty="0"/>
                  <a:t>Autopilot Design: Automatic Takeoff with LQR </a:t>
                </a:r>
              </a:p>
              <a:p>
                <a:endParaRPr lang="nn-NO" dirty="0"/>
              </a:p>
            </p:txBody>
          </p:sp>
        </mc:Choice>
        <mc:Fallback>
          <p:sp>
            <p:nvSpPr>
              <p:cNvPr id="3" name="Content Placeholder 2">
                <a:extLst>
                  <a:ext uri="{FF2B5EF4-FFF2-40B4-BE49-F238E27FC236}">
                    <a16:creationId xmlns:a16="http://schemas.microsoft.com/office/drawing/2014/main" id="{DB22759D-E6B3-4FAE-A487-0FFE20AB57D5}"/>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en-US">
                    <a:noFill/>
                  </a:rPr>
                  <a:t> </a:t>
                </a:r>
              </a:p>
            </p:txBody>
          </p:sp>
        </mc:Fallback>
      </mc:AlternateContent>
    </p:spTree>
    <p:extLst>
      <p:ext uri="{BB962C8B-B14F-4D97-AF65-F5344CB8AC3E}">
        <p14:creationId xmlns:p14="http://schemas.microsoft.com/office/powerpoint/2010/main" val="34190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2F5D0-DE94-43E2-9819-E143E0BE03F6}"/>
              </a:ext>
            </a:extLst>
          </p:cNvPr>
          <p:cNvSpPr>
            <a:spLocks noGrp="1"/>
          </p:cNvSpPr>
          <p:nvPr>
            <p:ph type="title"/>
          </p:nvPr>
        </p:nvSpPr>
        <p:spPr>
          <a:xfrm>
            <a:off x="1154953" y="973668"/>
            <a:ext cx="8761413" cy="706964"/>
          </a:xfrm>
        </p:spPr>
        <p:txBody>
          <a:bodyPr>
            <a:normAutofit/>
          </a:bodyPr>
          <a:lstStyle/>
          <a:p>
            <a:r>
              <a:rPr lang="en-US" b="1" dirty="0">
                <a:solidFill>
                  <a:srgbClr val="C00000"/>
                </a:solidFill>
                <a:latin typeface="+mn-lt"/>
              </a:rPr>
              <a:t>Full-State Observer</a:t>
            </a:r>
          </a:p>
        </p:txBody>
      </p:sp>
      <mc:AlternateContent xmlns:mc="http://schemas.openxmlformats.org/markup-compatibility/2006">
        <mc:Choice xmlns:a14="http://schemas.microsoft.com/office/drawing/2010/main" Requires="a14">
          <p:sp>
            <p:nvSpPr>
              <p:cNvPr id="26" name="Content Placeholder 8">
                <a:extLst>
                  <a:ext uri="{FF2B5EF4-FFF2-40B4-BE49-F238E27FC236}">
                    <a16:creationId xmlns:a16="http://schemas.microsoft.com/office/drawing/2014/main" id="{3FDEE125-3EF9-453B-97A0-CCDE5EAC4DDC}"/>
                  </a:ext>
                </a:extLst>
              </p:cNvPr>
              <p:cNvSpPr>
                <a:spLocks noGrp="1"/>
              </p:cNvSpPr>
              <p:nvPr>
                <p:ph idx="1"/>
              </p:nvPr>
            </p:nvSpPr>
            <p:spPr>
              <a:xfrm>
                <a:off x="1403010" y="2261444"/>
                <a:ext cx="3481054" cy="3416300"/>
              </a:xfrm>
            </p:spPr>
            <p:txBody>
              <a:bodyPr anchor="ctr">
                <a:normAutofit/>
              </a:bodyPr>
              <a:lstStyle/>
              <a:p>
                <a:r>
                  <a:rPr lang="en-US" sz="1600" dirty="0"/>
                  <a:t>Observer Equation</a:t>
                </a:r>
                <a14:m>
                  <m:oMath xmlns:m="http://schemas.openxmlformats.org/officeDocument/2006/math">
                    <m:r>
                      <a:rPr lang="en-US" sz="1600" b="0" i="0" smtClean="0">
                        <a:latin typeface="Cambria Math" panose="02040503050406030204" pitchFamily="18" charset="0"/>
                      </a:rPr>
                      <m:t> </m:t>
                    </m:r>
                    <m:acc>
                      <m:accPr>
                        <m:chr m:val="̇"/>
                        <m:ctrlPr>
                          <a:rPr lang="en-US" sz="1600" i="1">
                            <a:latin typeface="Cambria Math" panose="02040503050406030204" pitchFamily="18" charset="0"/>
                          </a:rPr>
                        </m:ctrlPr>
                      </m:acc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acc>
                    <m:r>
                      <a:rPr lang="en-US" sz="1600" i="1">
                        <a:latin typeface="Cambria Math" panose="02040503050406030204" pitchFamily="18" charset="0"/>
                      </a:rPr>
                      <m:t>=</m:t>
                    </m:r>
                    <m:r>
                      <a:rPr lang="en-US" sz="1600" i="1">
                        <a:latin typeface="Cambria Math" panose="02040503050406030204" pitchFamily="18" charset="0"/>
                      </a:rPr>
                      <m:t>𝐴</m:t>
                    </m:r>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r>
                      <a:rPr lang="en-US" sz="1600" i="1">
                        <a:latin typeface="Cambria Math" panose="02040503050406030204" pitchFamily="18" charset="0"/>
                      </a:rPr>
                      <m:t>+</m:t>
                    </m:r>
                    <m:r>
                      <a:rPr lang="en-US" sz="1600" i="1">
                        <a:latin typeface="Cambria Math" panose="02040503050406030204" pitchFamily="18" charset="0"/>
                      </a:rPr>
                      <m:t>𝐵𝑢</m:t>
                    </m:r>
                    <m:r>
                      <a:rPr lang="en-US" sz="1600" i="1">
                        <a:latin typeface="Cambria Math" panose="02040503050406030204" pitchFamily="18" charset="0"/>
                      </a:rPr>
                      <m:t>+</m:t>
                    </m:r>
                    <m:r>
                      <a:rPr lang="en-US" sz="1600" i="1">
                        <a:latin typeface="Cambria Math" panose="02040503050406030204" pitchFamily="18" charset="0"/>
                      </a:rPr>
                      <m:t>𝐿</m:t>
                    </m:r>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d>
                  </m:oMath>
                </a14:m>
                <a:endParaRPr lang="en-US" sz="1600" dirty="0"/>
              </a:p>
              <a:p>
                <a:r>
                  <a:rPr lang="en-US" sz="1600" dirty="0"/>
                  <a:t>State Error Equation </a:t>
                </a:r>
                <a14:m>
                  <m:oMath xmlns:m="http://schemas.openxmlformats.org/officeDocument/2006/math">
                    <m:acc>
                      <m:accPr>
                        <m:chr m:val="̇"/>
                        <m:ctrlPr>
                          <a:rPr lang="en-US" sz="1600" i="1" smtClean="0">
                            <a:latin typeface="Cambria Math" panose="02040503050406030204" pitchFamily="18" charset="0"/>
                          </a:rPr>
                        </m:ctrlPr>
                      </m:acc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acc>
                    <m:r>
                      <a:rPr lang="en-US" sz="1600" i="1">
                        <a:latin typeface="Cambria Math" panose="02040503050406030204" pitchFamily="18" charset="0"/>
                      </a:rPr>
                      <m:t>=</m:t>
                    </m:r>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𝑥</m:t>
                        </m:r>
                      </m:e>
                    </m:acc>
                    <m:r>
                      <a:rPr lang="en-US" sz="1600" i="1">
                        <a:latin typeface="Cambria Math" panose="02040503050406030204" pitchFamily="18" charset="0"/>
                      </a:rPr>
                      <m:t>−</m:t>
                    </m:r>
                    <m:acc>
                      <m:accPr>
                        <m:chr m:val="̇"/>
                        <m:ctrlPr>
                          <a:rPr lang="en-US" sz="1600" i="1">
                            <a:latin typeface="Cambria Math" panose="02040503050406030204" pitchFamily="18" charset="0"/>
                          </a:rPr>
                        </m:ctrlPr>
                      </m:acc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acc>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𝐿𝐶</m:t>
                    </m:r>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endParaRPr lang="en-US" sz="1600" dirty="0"/>
              </a:p>
              <a:p>
                <a:r>
                  <a:rPr lang="en-US" sz="1600" dirty="0"/>
                  <a:t>Closed loop feedback equation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r>
                          <a:rPr lang="en-US" sz="1600" i="1">
                            <a:latin typeface="Cambria Math" panose="02040503050406030204" pitchFamily="18" charset="0"/>
                          </a:rPr>
                          <m:t>𝐴</m:t>
                        </m:r>
                        <m:r>
                          <a:rPr lang="en-US" sz="1600" i="1">
                            <a:latin typeface="Cambria Math" panose="02040503050406030204" pitchFamily="18" charset="0"/>
                          </a:rPr>
                          <m:t>−</m:t>
                        </m:r>
                        <m:r>
                          <a:rPr lang="en-US" sz="1600" b="0" i="1" smtClean="0">
                            <a:latin typeface="Cambria Math" panose="02040503050406030204" pitchFamily="18" charset="0"/>
                          </a:rPr>
                          <m:t>𝐵𝐾</m:t>
                        </m:r>
                      </m:e>
                    </m:d>
                    <m:r>
                      <a:rPr lang="en-US" sz="1600" b="0" i="1" smtClean="0">
                        <a:latin typeface="Cambria Math" panose="02040503050406030204" pitchFamily="18" charset="0"/>
                      </a:rPr>
                      <m:t>𝑥</m:t>
                    </m:r>
                  </m:oMath>
                </a14:m>
                <a:endParaRPr lang="en-US" sz="1600" dirty="0"/>
              </a:p>
              <a:p>
                <a:r>
                  <a:rPr lang="en-US" sz="1600" dirty="0"/>
                  <a:t>Observer gain “L” is determined with pole placement, similar to the feedback gain “K”</a:t>
                </a:r>
              </a:p>
              <a:p>
                <a:r>
                  <a:rPr lang="en-US" sz="1600" dirty="0"/>
                  <a:t>K = place(A, B, P)</a:t>
                </a:r>
              </a:p>
              <a:p>
                <a:r>
                  <a:rPr lang="en-US" sz="1600" dirty="0"/>
                  <a:t>L = place(</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𝐴</m:t>
                        </m:r>
                      </m:e>
                      <m:sup>
                        <m:r>
                          <a:rPr lang="en-US" sz="1600" b="0" i="1" smtClean="0">
                            <a:latin typeface="Cambria Math" panose="02040503050406030204" pitchFamily="18" charset="0"/>
                          </a:rPr>
                          <m:t>𝑇</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𝐶</m:t>
                        </m:r>
                      </m:e>
                      <m:sup>
                        <m:r>
                          <a:rPr lang="en-US" sz="1600" b="0" i="1" smtClean="0">
                            <a:latin typeface="Cambria Math" panose="02040503050406030204" pitchFamily="18" charset="0"/>
                          </a:rPr>
                          <m:t>𝑇</m:t>
                        </m:r>
                      </m:sup>
                    </m:sSup>
                    <m:r>
                      <a:rPr lang="en-US" sz="1600" b="0" i="1" smtClean="0">
                        <a:latin typeface="Cambria Math" panose="02040503050406030204" pitchFamily="18" charset="0"/>
                      </a:rPr>
                      <m:t>,</m:t>
                    </m:r>
                    <m:r>
                      <a:rPr lang="en-US" sz="1600" b="0" i="1" smtClean="0">
                        <a:latin typeface="Cambria Math" panose="02040503050406030204" pitchFamily="18" charset="0"/>
                      </a:rPr>
                      <m:t>𝑃</m:t>
                    </m:r>
                    <m:r>
                      <a:rPr lang="en-US" sz="1600" b="0" i="1" smtClean="0">
                        <a:latin typeface="Cambria Math" panose="02040503050406030204" pitchFamily="18" charset="0"/>
                      </a:rPr>
                      <m:t>)</m:t>
                    </m:r>
                  </m:oMath>
                </a14:m>
                <a:endParaRPr lang="en-US" sz="1600" dirty="0"/>
              </a:p>
            </p:txBody>
          </p:sp>
        </mc:Choice>
        <mc:Fallback>
          <p:sp>
            <p:nvSpPr>
              <p:cNvPr id="26" name="Content Placeholder 8">
                <a:extLst>
                  <a:ext uri="{FF2B5EF4-FFF2-40B4-BE49-F238E27FC236}">
                    <a16:creationId xmlns:a16="http://schemas.microsoft.com/office/drawing/2014/main" id="{3FDEE125-3EF9-453B-97A0-CCDE5EAC4DDC}"/>
                  </a:ext>
                </a:extLst>
              </p:cNvPr>
              <p:cNvSpPr>
                <a:spLocks noGrp="1" noRot="1" noChangeAspect="1" noMove="1" noResize="1" noEditPoints="1" noAdjustHandles="1" noChangeArrowheads="1" noChangeShapeType="1" noTextEdit="1"/>
              </p:cNvSpPr>
              <p:nvPr>
                <p:ph idx="1"/>
              </p:nvPr>
            </p:nvSpPr>
            <p:spPr>
              <a:xfrm>
                <a:off x="1403010" y="2261444"/>
                <a:ext cx="3481054" cy="3416300"/>
              </a:xfrm>
              <a:blipFill>
                <a:blip r:embed="rId2"/>
                <a:stretch>
                  <a:fillRect l="-701" r="-876"/>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D0D52E67-CF22-41D4-A761-8BABB53766EC}"/>
              </a:ext>
            </a:extLst>
          </p:cNvPr>
          <p:cNvPicPr>
            <a:picLocks/>
          </p:cNvPicPr>
          <p:nvPr/>
        </p:nvPicPr>
        <p:blipFill>
          <a:blip r:embed="rId3"/>
          <a:stretch>
            <a:fillRect/>
          </a:stretch>
        </p:blipFill>
        <p:spPr>
          <a:xfrm>
            <a:off x="6411037" y="2436012"/>
            <a:ext cx="3505329"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0244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72AD-5448-4C41-945C-C01BCE1284C4}"/>
              </a:ext>
            </a:extLst>
          </p:cNvPr>
          <p:cNvSpPr>
            <a:spLocks noGrp="1"/>
          </p:cNvSpPr>
          <p:nvPr>
            <p:ph type="title"/>
          </p:nvPr>
        </p:nvSpPr>
        <p:spPr>
          <a:xfrm>
            <a:off x="936080" y="333748"/>
            <a:ext cx="8761413" cy="706964"/>
          </a:xfrm>
        </p:spPr>
        <p:txBody>
          <a:bodyPr>
            <a:normAutofit/>
          </a:bodyPr>
          <a:lstStyle/>
          <a:p>
            <a:r>
              <a:rPr lang="en-US" b="1" dirty="0">
                <a:solidFill>
                  <a:srgbClr val="C00000"/>
                </a:solidFill>
                <a:latin typeface="+mn-lt"/>
              </a:rPr>
              <a:t>Full-State Observer</a:t>
            </a:r>
          </a:p>
        </p:txBody>
      </p:sp>
      <p:sp>
        <p:nvSpPr>
          <p:cNvPr id="3" name="Content Placeholder 2">
            <a:extLst>
              <a:ext uri="{FF2B5EF4-FFF2-40B4-BE49-F238E27FC236}">
                <a16:creationId xmlns:a16="http://schemas.microsoft.com/office/drawing/2014/main" id="{74ED2B2D-16FE-47C0-BCE7-485C6DA5700A}"/>
              </a:ext>
            </a:extLst>
          </p:cNvPr>
          <p:cNvSpPr>
            <a:spLocks noGrp="1"/>
          </p:cNvSpPr>
          <p:nvPr>
            <p:ph idx="1"/>
          </p:nvPr>
        </p:nvSpPr>
        <p:spPr>
          <a:xfrm>
            <a:off x="6268322" y="696958"/>
            <a:ext cx="5469581" cy="3980062"/>
          </a:xfrm>
        </p:spPr>
        <p:txBody>
          <a:bodyPr anchor="ctr">
            <a:normAutofit/>
          </a:bodyPr>
          <a:lstStyle/>
          <a:p>
            <a:r>
              <a:rPr lang="en-US" sz="1600" dirty="0"/>
              <a:t>P=[-6 -6.5 -7 -7.5 -10]</a:t>
            </a:r>
          </a:p>
          <a:p>
            <a:r>
              <a:rPr lang="en-US" sz="1600" dirty="0"/>
              <a:t>“Actual” States initial conditions: [0; 0; 0; 0; 0]</a:t>
            </a:r>
          </a:p>
          <a:p>
            <a:r>
              <a:rPr lang="en-US" sz="1600" dirty="0"/>
              <a:t>“Observer” States initial conditions:  [.2; 5; -2; -1; 10]</a:t>
            </a:r>
          </a:p>
          <a:p>
            <a:r>
              <a:rPr lang="en-US" sz="1600" dirty="0"/>
              <a:t>Error converges to 0 in less than 1 second</a:t>
            </a:r>
          </a:p>
        </p:txBody>
      </p:sp>
      <p:pic>
        <p:nvPicPr>
          <p:cNvPr id="75" name="Picture 74">
            <a:extLst>
              <a:ext uri="{FF2B5EF4-FFF2-40B4-BE49-F238E27FC236}">
                <a16:creationId xmlns:a16="http://schemas.microsoft.com/office/drawing/2014/main" id="{EC64F8C4-046E-456F-A0D8-C26433383764}"/>
              </a:ext>
            </a:extLst>
          </p:cNvPr>
          <p:cNvPicPr/>
          <p:nvPr/>
        </p:nvPicPr>
        <p:blipFill>
          <a:blip r:embed="rId2"/>
          <a:stretch>
            <a:fillRect/>
          </a:stretch>
        </p:blipFill>
        <p:spPr>
          <a:xfrm>
            <a:off x="5782628" y="3728282"/>
            <a:ext cx="2907665" cy="2139632"/>
          </a:xfrm>
          <a:prstGeom prst="rect">
            <a:avLst/>
          </a:prstGeom>
        </p:spPr>
      </p:pic>
      <p:pic>
        <p:nvPicPr>
          <p:cNvPr id="77" name="Picture 76">
            <a:extLst>
              <a:ext uri="{FF2B5EF4-FFF2-40B4-BE49-F238E27FC236}">
                <a16:creationId xmlns:a16="http://schemas.microsoft.com/office/drawing/2014/main" id="{490F9A9A-FBBB-4E91-9506-28A8BD601528}"/>
              </a:ext>
            </a:extLst>
          </p:cNvPr>
          <p:cNvPicPr/>
          <p:nvPr/>
        </p:nvPicPr>
        <p:blipFill>
          <a:blip r:embed="rId3"/>
          <a:stretch>
            <a:fillRect/>
          </a:stretch>
        </p:blipFill>
        <p:spPr>
          <a:xfrm>
            <a:off x="9144163" y="3728282"/>
            <a:ext cx="2907665" cy="208248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403E1A-61A8-4C91-92AA-FEA24089447C}"/>
                  </a:ext>
                </a:extLst>
              </p:cNvPr>
              <p:cNvSpPr txBox="1"/>
              <p:nvPr/>
            </p:nvSpPr>
            <p:spPr>
              <a:xfrm>
                <a:off x="6409373" y="6201844"/>
                <a:ext cx="92964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𝑦</m:t>
                      </m:r>
                      <m:r>
                        <a:rPr lang="en-US" sz="1000" b="0" i="0" smtClean="0">
                          <a:latin typeface="Cambria Math" panose="02040503050406030204" pitchFamily="18" charset="0"/>
                        </a:rPr>
                        <m:t> −</m:t>
                      </m:r>
                      <m:acc>
                        <m:accPr>
                          <m:chr m:val="̇"/>
                          <m:ctrlPr>
                            <a:rPr lang="en-US" sz="1000" i="1" smtClean="0">
                              <a:latin typeface="Cambria Math" panose="02040503050406030204" pitchFamily="18" charset="0"/>
                            </a:rPr>
                          </m:ctrlPr>
                        </m:accPr>
                        <m:e>
                          <m:r>
                            <a:rPr lang="en-US" sz="1000" b="0" i="1" smtClean="0">
                              <a:latin typeface="Cambria Math" panose="02040503050406030204" pitchFamily="18" charset="0"/>
                            </a:rPr>
                            <m:t>𝑦</m:t>
                          </m:r>
                        </m:e>
                      </m:acc>
                    </m:oMath>
                  </m:oMathPara>
                </a14:m>
                <a:endParaRPr lang="en-US" sz="1000" dirty="0"/>
              </a:p>
            </p:txBody>
          </p:sp>
        </mc:Choice>
        <mc:Fallback xmlns="">
          <p:sp>
            <p:nvSpPr>
              <p:cNvPr id="7" name="TextBox 6">
                <a:extLst>
                  <a:ext uri="{FF2B5EF4-FFF2-40B4-BE49-F238E27FC236}">
                    <a16:creationId xmlns:a16="http://schemas.microsoft.com/office/drawing/2014/main" id="{49403E1A-61A8-4C91-92AA-FEA24089447C}"/>
                  </a:ext>
                </a:extLst>
              </p:cNvPr>
              <p:cNvSpPr txBox="1">
                <a:spLocks noRot="1" noChangeAspect="1" noMove="1" noResize="1" noEditPoints="1" noAdjustHandles="1" noChangeArrowheads="1" noChangeShapeType="1" noTextEdit="1"/>
              </p:cNvSpPr>
              <p:nvPr/>
            </p:nvSpPr>
            <p:spPr>
              <a:xfrm>
                <a:off x="6409373" y="6201844"/>
                <a:ext cx="929640" cy="2462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AFC482F-6016-4928-BFC3-C0D93E91BB4A}"/>
                  </a:ext>
                </a:extLst>
              </p:cNvPr>
              <p:cNvSpPr txBox="1"/>
              <p:nvPr/>
            </p:nvSpPr>
            <p:spPr>
              <a:xfrm>
                <a:off x="9562703" y="6201844"/>
                <a:ext cx="92964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𝑥</m:t>
                      </m:r>
                      <m:r>
                        <a:rPr lang="en-US" sz="1000" b="0" i="0" smtClean="0">
                          <a:latin typeface="Cambria Math" panose="02040503050406030204" pitchFamily="18" charset="0"/>
                        </a:rPr>
                        <m:t> −</m:t>
                      </m:r>
                      <m:acc>
                        <m:accPr>
                          <m:chr m:val="̇"/>
                          <m:ctrlPr>
                            <a:rPr lang="en-US" sz="1000" i="1" smtClean="0">
                              <a:latin typeface="Cambria Math" panose="02040503050406030204" pitchFamily="18" charset="0"/>
                            </a:rPr>
                          </m:ctrlPr>
                        </m:accPr>
                        <m:e>
                          <m:r>
                            <a:rPr lang="en-US" sz="1000" b="0" i="1" smtClean="0">
                              <a:latin typeface="Cambria Math" panose="02040503050406030204" pitchFamily="18" charset="0"/>
                            </a:rPr>
                            <m:t>𝑥</m:t>
                          </m:r>
                        </m:e>
                      </m:acc>
                    </m:oMath>
                  </m:oMathPara>
                </a14:m>
                <a:endParaRPr lang="en-US" sz="1000" dirty="0"/>
              </a:p>
            </p:txBody>
          </p:sp>
        </mc:Choice>
        <mc:Fallback xmlns="">
          <p:sp>
            <p:nvSpPr>
              <p:cNvPr id="78" name="TextBox 77">
                <a:extLst>
                  <a:ext uri="{FF2B5EF4-FFF2-40B4-BE49-F238E27FC236}">
                    <a16:creationId xmlns:a16="http://schemas.microsoft.com/office/drawing/2014/main" id="{7AFC482F-6016-4928-BFC3-C0D93E91BB4A}"/>
                  </a:ext>
                </a:extLst>
              </p:cNvPr>
              <p:cNvSpPr txBox="1">
                <a:spLocks noRot="1" noChangeAspect="1" noMove="1" noResize="1" noEditPoints="1" noAdjustHandles="1" noChangeArrowheads="1" noChangeShapeType="1" noTextEdit="1"/>
              </p:cNvSpPr>
              <p:nvPr/>
            </p:nvSpPr>
            <p:spPr>
              <a:xfrm>
                <a:off x="9562703" y="6201844"/>
                <a:ext cx="929640" cy="246221"/>
              </a:xfrm>
              <a:prstGeom prst="rect">
                <a:avLst/>
              </a:prstGeom>
              <a:blipFill>
                <a:blip r:embed="rId5"/>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C3A7CD-2E6B-4348-AA38-AE933594D0B3}"/>
              </a:ext>
            </a:extLst>
          </p:cNvPr>
          <p:cNvPicPr>
            <a:picLocks noChangeAspect="1"/>
          </p:cNvPicPr>
          <p:nvPr/>
        </p:nvPicPr>
        <p:blipFill>
          <a:blip r:embed="rId6"/>
          <a:stretch>
            <a:fillRect/>
          </a:stretch>
        </p:blipFill>
        <p:spPr>
          <a:xfrm>
            <a:off x="552287" y="2831360"/>
            <a:ext cx="4535805" cy="2653018"/>
          </a:xfrm>
          <a:prstGeom prst="rect">
            <a:avLst/>
          </a:prstGeom>
        </p:spPr>
      </p:pic>
      <p:sp>
        <p:nvSpPr>
          <p:cNvPr id="9" name="Content Placeholder 2">
            <a:extLst>
              <a:ext uri="{FF2B5EF4-FFF2-40B4-BE49-F238E27FC236}">
                <a16:creationId xmlns:a16="http://schemas.microsoft.com/office/drawing/2014/main" id="{73C8DA0F-87CF-4619-B14A-723589D62BA9}"/>
              </a:ext>
            </a:extLst>
          </p:cNvPr>
          <p:cNvSpPr txBox="1">
            <a:spLocks/>
          </p:cNvSpPr>
          <p:nvPr/>
        </p:nvSpPr>
        <p:spPr>
          <a:xfrm>
            <a:off x="552287" y="1235579"/>
            <a:ext cx="6321906" cy="186956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Linearized State Space System with Full-State Observer:</a:t>
            </a:r>
          </a:p>
        </p:txBody>
      </p:sp>
    </p:spTree>
    <p:extLst>
      <p:ext uri="{BB962C8B-B14F-4D97-AF65-F5344CB8AC3E}">
        <p14:creationId xmlns:p14="http://schemas.microsoft.com/office/powerpoint/2010/main" val="28492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3124-4E3C-468E-A5E7-D70D98225103}"/>
              </a:ext>
            </a:extLst>
          </p:cNvPr>
          <p:cNvSpPr>
            <a:spLocks noGrp="1"/>
          </p:cNvSpPr>
          <p:nvPr>
            <p:ph type="title"/>
          </p:nvPr>
        </p:nvSpPr>
        <p:spPr>
          <a:xfrm>
            <a:off x="1154955" y="683079"/>
            <a:ext cx="6204019" cy="373613"/>
          </a:xfrm>
        </p:spPr>
        <p:txBody>
          <a:bodyPr>
            <a:noAutofit/>
          </a:bodyPr>
          <a:lstStyle/>
          <a:p>
            <a:pPr>
              <a:lnSpc>
                <a:spcPct val="90000"/>
              </a:lnSpc>
            </a:pPr>
            <a:r>
              <a:rPr lang="en-US" sz="4000" b="1" dirty="0">
                <a:solidFill>
                  <a:srgbClr val="C00000"/>
                </a:solidFill>
                <a:effectLst>
                  <a:outerShdw blurRad="38100" dist="38100" dir="2700000" algn="tl">
                    <a:srgbClr val="000000">
                      <a:alpha val="43137"/>
                    </a:srgbClr>
                  </a:outerShdw>
                </a:effectLst>
                <a:latin typeface="+mn-lt"/>
              </a:rPr>
              <a:t>Pure Rate Feedback SAS</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34D2032F-B342-486F-A977-75530781D388}"/>
                  </a:ext>
                </a:extLst>
              </p:cNvPr>
              <p:cNvSpPr>
                <a:spLocks noGrp="1"/>
              </p:cNvSpPr>
              <p:nvPr>
                <p:ph idx="1"/>
              </p:nvPr>
            </p:nvSpPr>
            <p:spPr>
              <a:xfrm>
                <a:off x="1154955" y="2120900"/>
                <a:ext cx="3133726" cy="3898900"/>
              </a:xfrm>
            </p:spPr>
            <p:txBody>
              <a:bodyPr>
                <a:normAutofit fontScale="85000" lnSpcReduction="20000"/>
              </a:bodyPr>
              <a:lstStyle/>
              <a:p>
                <a:pPr marL="0" indent="0">
                  <a:buNone/>
                </a:pPr>
                <a:endParaRPr lang="en-US" dirty="0">
                  <a:solidFill>
                    <a:schemeClr val="bg1"/>
                  </a:solidFill>
                </a:endParaRPr>
              </a:p>
              <a:p>
                <a:r>
                  <a:rPr lang="en-US" dirty="0">
                    <a:solidFill>
                      <a:schemeClr val="bg1"/>
                    </a:solidFill>
                  </a:rPr>
                  <a:t>Open loop eigenvalue: -23.97 ± 31.29i</a:t>
                </a:r>
                <a:br>
                  <a:rPr lang="en-US" dirty="0">
                    <a:solidFill>
                      <a:schemeClr val="bg1"/>
                    </a:solidFill>
                  </a:rPr>
                </a:b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𝜔</m:t>
                        </m:r>
                      </m:e>
                      <m:sub>
                        <m:r>
                          <a:rPr lang="en-US" b="0" i="1" smtClean="0">
                            <a:solidFill>
                              <a:schemeClr val="bg1"/>
                            </a:solidFill>
                            <a:latin typeface="Cambria Math" panose="02040503050406030204" pitchFamily="18" charset="0"/>
                          </a:rPr>
                          <m:t>𝑛</m:t>
                        </m:r>
                      </m:sub>
                    </m:sSub>
                  </m:oMath>
                </a14:m>
                <a:r>
                  <a:rPr lang="en-US" dirty="0">
                    <a:solidFill>
                      <a:schemeClr val="bg1"/>
                    </a:solidFill>
                  </a:rPr>
                  <a:t> = 39.42 rad/s</a:t>
                </a:r>
                <a:br>
                  <a:rPr lang="en-US" dirty="0">
                    <a:solidFill>
                      <a:schemeClr val="bg1"/>
                    </a:solidFill>
                  </a:rPr>
                </a:br>
                <a14:m>
                  <m:oMath xmlns:m="http://schemas.openxmlformats.org/officeDocument/2006/math">
                    <m:r>
                      <a:rPr lang="en-US" i="1" smtClean="0">
                        <a:solidFill>
                          <a:schemeClr val="bg1"/>
                        </a:solidFill>
                        <a:latin typeface="Cambria Math" panose="02040503050406030204" pitchFamily="18" charset="0"/>
                      </a:rPr>
                      <m:t>ƺ</m:t>
                    </m:r>
                  </m:oMath>
                </a14:m>
                <a:r>
                  <a:rPr lang="en-US" dirty="0">
                    <a:solidFill>
                      <a:schemeClr val="bg1"/>
                    </a:solidFill>
                  </a:rPr>
                  <a:t> = .61</a:t>
                </a:r>
                <a:br>
                  <a:rPr lang="en-US" dirty="0">
                    <a:solidFill>
                      <a:schemeClr val="bg1"/>
                    </a:solidFill>
                  </a:rPr>
                </a:b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𝜏</m:t>
                    </m:r>
                  </m:oMath>
                </a14:m>
                <a:r>
                  <a:rPr lang="en-US" dirty="0">
                    <a:solidFill>
                      <a:schemeClr val="bg1"/>
                    </a:solidFill>
                  </a:rPr>
                  <a:t> = .0417 s</a:t>
                </a:r>
              </a:p>
              <a:p>
                <a:r>
                  <a:rPr lang="en-US" dirty="0">
                    <a:solidFill>
                      <a:schemeClr val="bg1"/>
                    </a:solidFill>
                  </a:rPr>
                  <a:t>Closed loop eigenvalue:</a:t>
                </a:r>
                <a:br>
                  <a:rPr lang="en-US" dirty="0">
                    <a:solidFill>
                      <a:schemeClr val="bg1"/>
                    </a:solidFill>
                  </a:rPr>
                </a:br>
                <a:r>
                  <a:rPr lang="en-US" dirty="0">
                    <a:solidFill>
                      <a:schemeClr val="bg1"/>
                    </a:solidFill>
                  </a:rPr>
                  <a:t>-34.00 ± 0.00i</a:t>
                </a:r>
                <a:br>
                  <a:rPr lang="en-US" dirty="0">
                    <a:solidFill>
                      <a:schemeClr val="bg1"/>
                    </a:solidFill>
                  </a:rPr>
                </a:b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𝜔</m:t>
                        </m:r>
                      </m:e>
                      <m:sub>
                        <m:r>
                          <a:rPr lang="en-US" i="1">
                            <a:solidFill>
                              <a:schemeClr val="bg1"/>
                            </a:solidFill>
                            <a:latin typeface="Cambria Math" panose="02040503050406030204" pitchFamily="18" charset="0"/>
                          </a:rPr>
                          <m:t>𝑛</m:t>
                        </m:r>
                      </m:sub>
                    </m:sSub>
                  </m:oMath>
                </a14:m>
                <a:r>
                  <a:rPr lang="en-US" dirty="0">
                    <a:solidFill>
                      <a:schemeClr val="bg1"/>
                    </a:solidFill>
                  </a:rPr>
                  <a:t> = 34.00 rad/s</a:t>
                </a:r>
                <a:br>
                  <a:rPr lang="en-US" dirty="0">
                    <a:solidFill>
                      <a:schemeClr val="bg1"/>
                    </a:solidFill>
                  </a:rPr>
                </a:br>
                <a14:m>
                  <m:oMath xmlns:m="http://schemas.openxmlformats.org/officeDocument/2006/math">
                    <m:r>
                      <a:rPr lang="en-US" i="1">
                        <a:solidFill>
                          <a:schemeClr val="bg1"/>
                        </a:solidFill>
                        <a:latin typeface="Cambria Math" panose="02040503050406030204" pitchFamily="18" charset="0"/>
                      </a:rPr>
                      <m:t>ƺ</m:t>
                    </m:r>
                  </m:oMath>
                </a14:m>
                <a:r>
                  <a:rPr lang="en-US" dirty="0">
                    <a:solidFill>
                      <a:schemeClr val="bg1"/>
                    </a:solidFill>
                  </a:rPr>
                  <a:t> = 1</a:t>
                </a:r>
                <a:br>
                  <a:rPr lang="en-US" dirty="0">
                    <a:solidFill>
                      <a:schemeClr val="bg1"/>
                    </a:solidFill>
                  </a:rPr>
                </a:b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𝜏</m:t>
                    </m:r>
                  </m:oMath>
                </a14:m>
                <a:r>
                  <a:rPr lang="en-US" dirty="0">
                    <a:solidFill>
                      <a:schemeClr val="bg1"/>
                    </a:solidFill>
                  </a:rPr>
                  <a:t> = .0294 s</a:t>
                </a:r>
              </a:p>
              <a:p>
                <a:endParaRPr lang="en-US" dirty="0">
                  <a:solidFill>
                    <a:schemeClr val="bg1"/>
                  </a:solidFill>
                </a:endParaRPr>
              </a:p>
              <a:p>
                <a:endParaRPr lang="en-US" dirty="0">
                  <a:solidFill>
                    <a:schemeClr val="bg1"/>
                  </a:solidFill>
                </a:endParaRPr>
              </a:p>
            </p:txBody>
          </p:sp>
        </mc:Choice>
        <mc:Fallback>
          <p:sp>
            <p:nvSpPr>
              <p:cNvPr id="8" name="Content Placeholder 7">
                <a:extLst>
                  <a:ext uri="{FF2B5EF4-FFF2-40B4-BE49-F238E27FC236}">
                    <a16:creationId xmlns:a16="http://schemas.microsoft.com/office/drawing/2014/main" id="{34D2032F-B342-486F-A977-75530781D388}"/>
                  </a:ext>
                </a:extLst>
              </p:cNvPr>
              <p:cNvSpPr>
                <a:spLocks noGrp="1" noRot="1" noChangeAspect="1" noMove="1" noResize="1" noEditPoints="1" noAdjustHandles="1" noChangeArrowheads="1" noChangeShapeType="1" noTextEdit="1"/>
              </p:cNvSpPr>
              <p:nvPr>
                <p:ph idx="1"/>
              </p:nvPr>
            </p:nvSpPr>
            <p:spPr>
              <a:xfrm>
                <a:off x="1154955" y="2120900"/>
                <a:ext cx="3133726" cy="3898900"/>
              </a:xfrm>
              <a:blipFill>
                <a:blip r:embed="rId2"/>
                <a:stretch>
                  <a:fillRect l="-2524" r="-2524"/>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21C70D05-EAB7-44CC-B99B-230E8FD330CB}"/>
              </a:ext>
            </a:extLst>
          </p:cNvPr>
          <p:cNvSpPr txBox="1">
            <a:spLocks/>
          </p:cNvSpPr>
          <p:nvPr/>
        </p:nvSpPr>
        <p:spPr>
          <a:xfrm>
            <a:off x="951120" y="1094528"/>
            <a:ext cx="10493471" cy="20572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Goal of the SAS system is to dampen short period, as the initial response is fast and oscillatory with poles at -23.97 ± 31.29i</a:t>
            </a:r>
          </a:p>
          <a:p>
            <a:r>
              <a:rPr lang="en-US" sz="1600" dirty="0"/>
              <a:t>Short Period Mode is most related with Pitch rate Q to Elevator input</a:t>
            </a:r>
          </a:p>
          <a:p>
            <a:r>
              <a:rPr lang="en-US" sz="1600" dirty="0"/>
              <a:t>Pure Rate Feedback Block Diagram:</a:t>
            </a:r>
          </a:p>
        </p:txBody>
      </p:sp>
      <p:pic>
        <p:nvPicPr>
          <p:cNvPr id="3" name="Picture 2">
            <a:extLst>
              <a:ext uri="{FF2B5EF4-FFF2-40B4-BE49-F238E27FC236}">
                <a16:creationId xmlns:a16="http://schemas.microsoft.com/office/drawing/2014/main" id="{FF408035-377B-4A9C-BB25-CF3A52D84C4B}"/>
              </a:ext>
            </a:extLst>
          </p:cNvPr>
          <p:cNvPicPr>
            <a:picLocks noChangeAspect="1"/>
          </p:cNvPicPr>
          <p:nvPr/>
        </p:nvPicPr>
        <p:blipFill>
          <a:blip r:embed="rId3"/>
          <a:stretch>
            <a:fillRect/>
          </a:stretch>
        </p:blipFill>
        <p:spPr>
          <a:xfrm>
            <a:off x="2451085" y="2897937"/>
            <a:ext cx="7529494" cy="3757616"/>
          </a:xfrm>
          <a:prstGeom prst="rect">
            <a:avLst/>
          </a:prstGeom>
        </p:spPr>
      </p:pic>
    </p:spTree>
    <p:extLst>
      <p:ext uri="{BB962C8B-B14F-4D97-AF65-F5344CB8AC3E}">
        <p14:creationId xmlns:p14="http://schemas.microsoft.com/office/powerpoint/2010/main" val="2886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34D2032F-B342-486F-A977-75530781D388}"/>
                  </a:ext>
                </a:extLst>
              </p:cNvPr>
              <p:cNvSpPr>
                <a:spLocks noGrp="1"/>
              </p:cNvSpPr>
              <p:nvPr>
                <p:ph idx="1"/>
              </p:nvPr>
            </p:nvSpPr>
            <p:spPr>
              <a:xfrm>
                <a:off x="617311" y="938988"/>
                <a:ext cx="3443987" cy="5593135"/>
              </a:xfrm>
            </p:spPr>
            <p:txBody>
              <a:bodyPr>
                <a:normAutofit/>
              </a:bodyPr>
              <a:lstStyle/>
              <a:p>
                <a:endParaRPr lang="en-US" dirty="0">
                  <a:solidFill>
                    <a:schemeClr val="tx1"/>
                  </a:solidFill>
                </a:endParaRPr>
              </a:p>
              <a:p>
                <a:pPr marL="0" indent="0">
                  <a:buNone/>
                </a:pPr>
                <a:endParaRPr lang="en-US" sz="2000" dirty="0">
                  <a:solidFill>
                    <a:schemeClr val="tx1"/>
                  </a:solidFill>
                </a:endParaRPr>
              </a:p>
              <a:p>
                <a:r>
                  <a:rPr lang="en-US" sz="2000" dirty="0">
                    <a:solidFill>
                      <a:schemeClr val="tx1"/>
                    </a:solidFill>
                  </a:rPr>
                  <a:t>Open loop eigenvalue: </a:t>
                </a:r>
                <a:br>
                  <a:rPr lang="en-US" sz="2000" dirty="0">
                    <a:solidFill>
                      <a:schemeClr val="tx1"/>
                    </a:solidFill>
                  </a:rPr>
                </a:br>
                <a:r>
                  <a:rPr lang="en-US" sz="2000" dirty="0">
                    <a:solidFill>
                      <a:schemeClr val="tx1"/>
                    </a:solidFill>
                  </a:rPr>
                  <a:t>-23.97 ± 31.29i</a:t>
                </a:r>
                <a:br>
                  <a:rPr lang="en-US" sz="2000" dirty="0">
                    <a:solidFill>
                      <a:schemeClr val="tx1"/>
                    </a:solidFill>
                  </a:rPr>
                </a:br>
                <a14:m>
                  <m:oMath xmlns:m="http://schemas.openxmlformats.org/officeDocument/2006/math">
                    <m:sSub>
                      <m:sSubPr>
                        <m:ctrlPr>
                          <a:rPr lang="en-US" sz="2000" i="1" smtClean="0">
                            <a:solidFill>
                              <a:schemeClr val="tx1"/>
                            </a:solidFill>
                          </a:rPr>
                        </m:ctrlPr>
                      </m:sSubPr>
                      <m:e>
                        <m:r>
                          <a:rPr lang="en-US" sz="2000" i="1" smtClean="0">
                            <a:solidFill>
                              <a:schemeClr val="tx1"/>
                            </a:solidFill>
                            <a:ea typeface="Cambria Math" panose="02040503050406030204" pitchFamily="18" charset="0"/>
                          </a:rPr>
                          <m:t>𝜔</m:t>
                        </m:r>
                      </m:e>
                      <m:sub>
                        <m:r>
                          <a:rPr lang="en-US" sz="2000" b="0" i="1" smtClean="0">
                            <a:solidFill>
                              <a:schemeClr val="tx1"/>
                            </a:solidFill>
                          </a:rPr>
                          <m:t>𝑛</m:t>
                        </m:r>
                      </m:sub>
                    </m:sSub>
                  </m:oMath>
                </a14:m>
                <a:r>
                  <a:rPr lang="en-US" sz="2000" dirty="0">
                    <a:solidFill>
                      <a:schemeClr val="tx1"/>
                    </a:solidFill>
                  </a:rPr>
                  <a:t> = 39.42 rad/s</a:t>
                </a:r>
                <a:br>
                  <a:rPr lang="en-US" sz="2000" dirty="0">
                    <a:solidFill>
                      <a:schemeClr val="tx1"/>
                    </a:solidFill>
                  </a:rPr>
                </a:br>
                <a14:m>
                  <m:oMath xmlns:m="http://schemas.openxmlformats.org/officeDocument/2006/math">
                    <m:r>
                      <a:rPr lang="en-US" sz="2000" i="1" smtClean="0">
                        <a:solidFill>
                          <a:schemeClr val="tx1"/>
                        </a:solidFill>
                      </a:rPr>
                      <m:t>ƺ</m:t>
                    </m:r>
                  </m:oMath>
                </a14:m>
                <a:r>
                  <a:rPr lang="en-US" sz="2000" dirty="0">
                    <a:solidFill>
                      <a:schemeClr val="tx1"/>
                    </a:solidFill>
                  </a:rPr>
                  <a:t> = .61</a:t>
                </a:r>
                <a:br>
                  <a:rPr lang="en-US" sz="2000" dirty="0">
                    <a:solidFill>
                      <a:schemeClr val="tx1"/>
                    </a:solidFill>
                  </a:rPr>
                </a:br>
                <a14:m>
                  <m:oMath xmlns:m="http://schemas.openxmlformats.org/officeDocument/2006/math">
                    <m:r>
                      <a:rPr lang="en-US" sz="2000" i="1" smtClean="0">
                        <a:solidFill>
                          <a:schemeClr val="tx1"/>
                        </a:solidFill>
                        <a:ea typeface="Cambria Math" panose="02040503050406030204" pitchFamily="18" charset="0"/>
                      </a:rPr>
                      <m:t>𝜏</m:t>
                    </m:r>
                  </m:oMath>
                </a14:m>
                <a:r>
                  <a:rPr lang="en-US" sz="2000" dirty="0">
                    <a:solidFill>
                      <a:schemeClr val="tx1"/>
                    </a:solidFill>
                  </a:rPr>
                  <a:t> = .0417 s</a:t>
                </a:r>
              </a:p>
              <a:p>
                <a:endParaRPr lang="en-US" sz="2000" dirty="0">
                  <a:solidFill>
                    <a:schemeClr val="tx1"/>
                  </a:solidFill>
                </a:endParaRPr>
              </a:p>
              <a:p>
                <a:r>
                  <a:rPr lang="en-US" sz="2000" dirty="0">
                    <a:solidFill>
                      <a:schemeClr val="tx1"/>
                    </a:solidFill>
                  </a:rPr>
                  <a:t>Closed loop eigenvalue:</a:t>
                </a:r>
                <a:br>
                  <a:rPr lang="en-US" sz="2000" dirty="0">
                    <a:solidFill>
                      <a:schemeClr val="tx1"/>
                    </a:solidFill>
                  </a:rPr>
                </a:br>
                <a:r>
                  <a:rPr lang="en-US" sz="2000" dirty="0">
                    <a:solidFill>
                      <a:schemeClr val="tx1"/>
                    </a:solidFill>
                  </a:rPr>
                  <a:t>-34.00 ± 0.00i</a:t>
                </a:r>
                <a:br>
                  <a:rPr lang="en-US" sz="2000" dirty="0">
                    <a:solidFill>
                      <a:schemeClr val="tx1"/>
                    </a:solidFill>
                  </a:rPr>
                </a:br>
                <a14:m>
                  <m:oMath xmlns:m="http://schemas.openxmlformats.org/officeDocument/2006/math">
                    <m:sSub>
                      <m:sSubPr>
                        <m:ctrlPr>
                          <a:rPr lang="en-US" sz="2000" i="1">
                            <a:solidFill>
                              <a:schemeClr val="tx1"/>
                            </a:solidFill>
                          </a:rPr>
                        </m:ctrlPr>
                      </m:sSubPr>
                      <m:e>
                        <m:r>
                          <a:rPr lang="en-US" sz="2000" i="1">
                            <a:solidFill>
                              <a:schemeClr val="tx1"/>
                            </a:solidFill>
                            <a:ea typeface="Cambria Math" panose="02040503050406030204" pitchFamily="18" charset="0"/>
                          </a:rPr>
                          <m:t>𝜔</m:t>
                        </m:r>
                      </m:e>
                      <m:sub>
                        <m:r>
                          <a:rPr lang="en-US" sz="2000" i="1">
                            <a:solidFill>
                              <a:schemeClr val="tx1"/>
                            </a:solidFill>
                          </a:rPr>
                          <m:t>𝑛</m:t>
                        </m:r>
                      </m:sub>
                    </m:sSub>
                  </m:oMath>
                </a14:m>
                <a:r>
                  <a:rPr lang="en-US" sz="2000" dirty="0">
                    <a:solidFill>
                      <a:schemeClr val="tx1"/>
                    </a:solidFill>
                  </a:rPr>
                  <a:t> = 34.00 rad/s</a:t>
                </a:r>
                <a:br>
                  <a:rPr lang="en-US" sz="2000" dirty="0">
                    <a:solidFill>
                      <a:schemeClr val="tx1"/>
                    </a:solidFill>
                  </a:rPr>
                </a:br>
                <a14:m>
                  <m:oMath xmlns:m="http://schemas.openxmlformats.org/officeDocument/2006/math">
                    <m:r>
                      <a:rPr lang="en-US" sz="2000" i="1">
                        <a:solidFill>
                          <a:schemeClr val="tx1"/>
                        </a:solidFill>
                      </a:rPr>
                      <m:t>ƺ</m:t>
                    </m:r>
                  </m:oMath>
                </a14:m>
                <a:r>
                  <a:rPr lang="en-US" sz="2000" dirty="0">
                    <a:solidFill>
                      <a:schemeClr val="tx1"/>
                    </a:solidFill>
                  </a:rPr>
                  <a:t> = 1</a:t>
                </a:r>
                <a:br>
                  <a:rPr lang="en-US" sz="2000" dirty="0">
                    <a:solidFill>
                      <a:schemeClr val="tx1"/>
                    </a:solidFill>
                  </a:rPr>
                </a:br>
                <a14:m>
                  <m:oMath xmlns:m="http://schemas.openxmlformats.org/officeDocument/2006/math">
                    <m:r>
                      <a:rPr lang="en-US" sz="2000" i="1">
                        <a:solidFill>
                          <a:schemeClr val="tx1"/>
                        </a:solidFill>
                        <a:ea typeface="Cambria Math" panose="02040503050406030204" pitchFamily="18" charset="0"/>
                      </a:rPr>
                      <m:t>𝜏</m:t>
                    </m:r>
                  </m:oMath>
                </a14:m>
                <a:r>
                  <a:rPr lang="en-US" sz="2000" dirty="0">
                    <a:solidFill>
                      <a:schemeClr val="tx1"/>
                    </a:solidFill>
                  </a:rPr>
                  <a:t> = .0294 s</a:t>
                </a:r>
              </a:p>
              <a:p>
                <a:endParaRPr lang="en-US" dirty="0">
                  <a:solidFill>
                    <a:schemeClr val="tx1"/>
                  </a:solidFill>
                </a:endParaRPr>
              </a:p>
              <a:p>
                <a:endParaRPr lang="en-US" dirty="0">
                  <a:solidFill>
                    <a:schemeClr val="tx1"/>
                  </a:solidFill>
                </a:endParaRPr>
              </a:p>
            </p:txBody>
          </p:sp>
        </mc:Choice>
        <mc:Fallback>
          <p:sp>
            <p:nvSpPr>
              <p:cNvPr id="8" name="Content Placeholder 7">
                <a:extLst>
                  <a:ext uri="{FF2B5EF4-FFF2-40B4-BE49-F238E27FC236}">
                    <a16:creationId xmlns:a16="http://schemas.microsoft.com/office/drawing/2014/main" id="{34D2032F-B342-486F-A977-75530781D388}"/>
                  </a:ext>
                </a:extLst>
              </p:cNvPr>
              <p:cNvSpPr>
                <a:spLocks noGrp="1" noRot="1" noChangeAspect="1" noMove="1" noResize="1" noEditPoints="1" noAdjustHandles="1" noChangeArrowheads="1" noChangeShapeType="1" noTextEdit="1"/>
              </p:cNvSpPr>
              <p:nvPr>
                <p:ph idx="1"/>
              </p:nvPr>
            </p:nvSpPr>
            <p:spPr>
              <a:xfrm>
                <a:off x="617311" y="938988"/>
                <a:ext cx="3443987" cy="5593135"/>
              </a:xfrm>
              <a:blipFill>
                <a:blip r:embed="rId2"/>
                <a:stretch>
                  <a:fillRect l="-15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8E183AB-2640-4E20-A360-065E3025D275}"/>
              </a:ext>
            </a:extLst>
          </p:cNvPr>
          <p:cNvPicPr>
            <a:picLocks noChangeAspect="1"/>
          </p:cNvPicPr>
          <p:nvPr/>
        </p:nvPicPr>
        <p:blipFill>
          <a:blip r:embed="rId3"/>
          <a:stretch>
            <a:fillRect/>
          </a:stretch>
        </p:blipFill>
        <p:spPr>
          <a:xfrm>
            <a:off x="4444577" y="1202202"/>
            <a:ext cx="3215807" cy="2411855"/>
          </a:xfrm>
          <a:prstGeom prst="rect">
            <a:avLst/>
          </a:prstGeom>
        </p:spPr>
      </p:pic>
      <p:pic>
        <p:nvPicPr>
          <p:cNvPr id="7" name="Picture 6">
            <a:extLst>
              <a:ext uri="{FF2B5EF4-FFF2-40B4-BE49-F238E27FC236}">
                <a16:creationId xmlns:a16="http://schemas.microsoft.com/office/drawing/2014/main" id="{0AD85556-0D16-4691-8787-28A96AE96B30}"/>
              </a:ext>
            </a:extLst>
          </p:cNvPr>
          <p:cNvPicPr>
            <a:picLocks noChangeAspect="1"/>
          </p:cNvPicPr>
          <p:nvPr/>
        </p:nvPicPr>
        <p:blipFill>
          <a:blip r:embed="rId4"/>
          <a:stretch>
            <a:fillRect/>
          </a:stretch>
        </p:blipFill>
        <p:spPr>
          <a:xfrm>
            <a:off x="7943139" y="1202202"/>
            <a:ext cx="3192142" cy="2394107"/>
          </a:xfrm>
          <a:prstGeom prst="rect">
            <a:avLst/>
          </a:prstGeom>
        </p:spPr>
      </p:pic>
      <p:pic>
        <p:nvPicPr>
          <p:cNvPr id="9" name="Picture 8">
            <a:extLst>
              <a:ext uri="{FF2B5EF4-FFF2-40B4-BE49-F238E27FC236}">
                <a16:creationId xmlns:a16="http://schemas.microsoft.com/office/drawing/2014/main" id="{0AC444DB-CC29-4537-BA7A-320275CFDBDA}"/>
              </a:ext>
            </a:extLst>
          </p:cNvPr>
          <p:cNvPicPr>
            <a:picLocks noChangeAspect="1"/>
          </p:cNvPicPr>
          <p:nvPr/>
        </p:nvPicPr>
        <p:blipFill>
          <a:blip r:embed="rId5"/>
          <a:stretch>
            <a:fillRect/>
          </a:stretch>
        </p:blipFill>
        <p:spPr>
          <a:xfrm>
            <a:off x="7943139" y="3883888"/>
            <a:ext cx="3164386" cy="2373289"/>
          </a:xfrm>
          <a:prstGeom prst="rect">
            <a:avLst/>
          </a:prstGeom>
        </p:spPr>
      </p:pic>
      <p:pic>
        <p:nvPicPr>
          <p:cNvPr id="10" name="Picture 9">
            <a:extLst>
              <a:ext uri="{FF2B5EF4-FFF2-40B4-BE49-F238E27FC236}">
                <a16:creationId xmlns:a16="http://schemas.microsoft.com/office/drawing/2014/main" id="{9E794299-2BB5-4C75-A84A-B2B859E724D0}"/>
              </a:ext>
            </a:extLst>
          </p:cNvPr>
          <p:cNvPicPr>
            <a:picLocks noChangeAspect="1"/>
          </p:cNvPicPr>
          <p:nvPr/>
        </p:nvPicPr>
        <p:blipFill>
          <a:blip r:embed="rId6"/>
          <a:stretch>
            <a:fillRect/>
          </a:stretch>
        </p:blipFill>
        <p:spPr>
          <a:xfrm>
            <a:off x="4444577" y="3883888"/>
            <a:ext cx="3215807" cy="2411856"/>
          </a:xfrm>
          <a:prstGeom prst="rect">
            <a:avLst/>
          </a:prstGeom>
        </p:spPr>
      </p:pic>
      <p:sp>
        <p:nvSpPr>
          <p:cNvPr id="22" name="Title 1">
            <a:extLst>
              <a:ext uri="{FF2B5EF4-FFF2-40B4-BE49-F238E27FC236}">
                <a16:creationId xmlns:a16="http://schemas.microsoft.com/office/drawing/2014/main" id="{1F315E37-086E-41B8-8786-1722FAEAC9C3}"/>
              </a:ext>
            </a:extLst>
          </p:cNvPr>
          <p:cNvSpPr>
            <a:spLocks noGrp="1"/>
          </p:cNvSpPr>
          <p:nvPr>
            <p:ph type="title"/>
          </p:nvPr>
        </p:nvSpPr>
        <p:spPr>
          <a:xfrm>
            <a:off x="1140648" y="562256"/>
            <a:ext cx="6125453" cy="218500"/>
          </a:xfrm>
        </p:spPr>
        <p:txBody>
          <a:bodyPr>
            <a:noAutofit/>
          </a:bodyPr>
          <a:lstStyle/>
          <a:p>
            <a:pPr>
              <a:lnSpc>
                <a:spcPct val="90000"/>
              </a:lnSpc>
            </a:pPr>
            <a:r>
              <a:rPr lang="en-US" sz="4000" b="1" dirty="0">
                <a:solidFill>
                  <a:srgbClr val="C00000"/>
                </a:solidFill>
                <a:effectLst>
                  <a:outerShdw blurRad="38100" dist="38100" dir="2700000" algn="tl">
                    <a:srgbClr val="000000">
                      <a:alpha val="43137"/>
                    </a:srgbClr>
                  </a:outerShdw>
                </a:effectLst>
                <a:latin typeface="+mn-lt"/>
              </a:rPr>
              <a:t>Pure Rate Feedback SAS</a:t>
            </a:r>
          </a:p>
        </p:txBody>
      </p:sp>
    </p:spTree>
    <p:extLst>
      <p:ext uri="{BB962C8B-B14F-4D97-AF65-F5344CB8AC3E}">
        <p14:creationId xmlns:p14="http://schemas.microsoft.com/office/powerpoint/2010/main" val="1628664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TotalTime>
  <Words>1295</Words>
  <Application>Microsoft Office PowerPoint</Application>
  <PresentationFormat>Widescreen</PresentationFormat>
  <Paragraphs>259</Paragraphs>
  <Slides>34</Slides>
  <Notes>12</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等线</vt:lpstr>
      <vt:lpstr>等线 Light</vt:lpstr>
      <vt:lpstr>Arial</vt:lpstr>
      <vt:lpstr>Calibri</vt:lpstr>
      <vt:lpstr>Cambria Math</vt:lpstr>
      <vt:lpstr>Times New Roman</vt:lpstr>
      <vt:lpstr>Wingdings</vt:lpstr>
      <vt:lpstr>Office Theme</vt:lpstr>
      <vt:lpstr>Package</vt:lpstr>
      <vt:lpstr>PowerPoint Presentation</vt:lpstr>
      <vt:lpstr>ASW-28 Aircraft</vt:lpstr>
      <vt:lpstr>Nonlinear Dynamics Simulation</vt:lpstr>
      <vt:lpstr>Trim &amp; Linearization</vt:lpstr>
      <vt:lpstr>Longitudinal Mode</vt:lpstr>
      <vt:lpstr>Full-State Observer</vt:lpstr>
      <vt:lpstr>Full-State Observer</vt:lpstr>
      <vt:lpstr>Pure Rate Feedback SAS</vt:lpstr>
      <vt:lpstr>Pure Rate Feedback SAS</vt:lpstr>
      <vt:lpstr>Automatic Takeoff with LQR </vt:lpstr>
      <vt:lpstr>Automatic Takeoff with LQR</vt:lpstr>
      <vt:lpstr>Automatic Takeoff with LQR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po977</dc:creator>
  <cp:lastModifiedBy>ys ys</cp:lastModifiedBy>
  <cp:revision>506</cp:revision>
  <dcterms:created xsi:type="dcterms:W3CDTF">2020-03-17T23:41:10Z</dcterms:created>
  <dcterms:modified xsi:type="dcterms:W3CDTF">2020-04-29T06:55:16Z</dcterms:modified>
</cp:coreProperties>
</file>